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80033" y="1465529"/>
            <a:ext cx="10245090" cy="33801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E5796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52980" y="4819650"/>
            <a:ext cx="8689340" cy="1367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E5796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365760"/>
          </a:xfrm>
          <a:custGeom>
            <a:avLst/>
            <a:gdLst/>
            <a:ahLst/>
            <a:cxnLst/>
            <a:rect l="l" t="t" r="r" b="b"/>
            <a:pathLst>
              <a:path w="12192000" h="365760">
                <a:moveTo>
                  <a:pt x="12192000" y="0"/>
                </a:moveTo>
                <a:lnTo>
                  <a:pt x="0" y="0"/>
                </a:lnTo>
                <a:lnTo>
                  <a:pt x="0" y="365760"/>
                </a:lnTo>
                <a:lnTo>
                  <a:pt x="12192000" y="365760"/>
                </a:lnTo>
                <a:lnTo>
                  <a:pt x="12192000" y="0"/>
                </a:lnTo>
                <a:close/>
              </a:path>
            </a:pathLst>
          </a:custGeom>
          <a:solidFill>
            <a:srgbClr val="619D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40" y="581914"/>
            <a:ext cx="10815319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E5796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5150" y="2243201"/>
            <a:ext cx="11336020" cy="3387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fipi.ru/itogovoye-sobesedovaniye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edu.gov.ru/press/5952/opublikovany-proekty-raspisaniya-ege-oge-i-gve-na-2023-god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www.niro.nnov.ru/" TargetMode="External"/><Relationship Id="rId3" Type="http://schemas.openxmlformats.org/officeDocument/2006/relationships/hyperlink" Target="https://new-minobr.government-nnov.ru/" TargetMode="External"/><Relationship Id="rId2" Type="http://schemas.openxmlformats.org/officeDocument/2006/relationships/hyperlink" Target="http://www.fipi.ru/" TargetMode="External"/><Relationship Id="rId1" Type="http://schemas.openxmlformats.org/officeDocument/2006/relationships/hyperlink" Target="http://obrnadzor.gov.ru/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4419600" y="492251"/>
            <a:ext cx="3127248" cy="16764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2634" y="2845688"/>
            <a:ext cx="10078085" cy="246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9470" marR="2097405" algn="ctr">
              <a:lnSpc>
                <a:spcPct val="100000"/>
              </a:lnSpc>
              <a:spcBef>
                <a:spcPts val="95"/>
              </a:spcBef>
            </a:pPr>
            <a:r>
              <a:rPr spc="-775" dirty="0">
                <a:solidFill>
                  <a:srgbClr val="006EC0"/>
                </a:solidFill>
              </a:rPr>
              <a:t>Г</a:t>
            </a:r>
            <a:r>
              <a:rPr spc="95" dirty="0">
                <a:solidFill>
                  <a:srgbClr val="006EC0"/>
                </a:solidFill>
              </a:rPr>
              <a:t>о</a:t>
            </a:r>
            <a:r>
              <a:rPr spc="-135" dirty="0">
                <a:solidFill>
                  <a:srgbClr val="006EC0"/>
                </a:solidFill>
              </a:rPr>
              <a:t>с</a:t>
            </a:r>
            <a:r>
              <a:rPr spc="-545" dirty="0">
                <a:solidFill>
                  <a:srgbClr val="006EC0"/>
                </a:solidFill>
              </a:rPr>
              <a:t>у</a:t>
            </a:r>
            <a:r>
              <a:rPr spc="-50" dirty="0">
                <a:solidFill>
                  <a:srgbClr val="006EC0"/>
                </a:solidFill>
              </a:rPr>
              <a:t>д</a:t>
            </a:r>
            <a:r>
              <a:rPr spc="-35" dirty="0">
                <a:solidFill>
                  <a:srgbClr val="006EC0"/>
                </a:solidFill>
              </a:rPr>
              <a:t>а</a:t>
            </a:r>
            <a:r>
              <a:rPr spc="-40" dirty="0">
                <a:solidFill>
                  <a:srgbClr val="006EC0"/>
                </a:solidFill>
              </a:rPr>
              <a:t>рс</a:t>
            </a:r>
            <a:r>
              <a:rPr spc="-25" dirty="0">
                <a:solidFill>
                  <a:srgbClr val="006EC0"/>
                </a:solidFill>
              </a:rPr>
              <a:t>т</a:t>
            </a:r>
            <a:r>
              <a:rPr spc="-75" dirty="0">
                <a:solidFill>
                  <a:srgbClr val="006EC0"/>
                </a:solidFill>
              </a:rPr>
              <a:t>в</a:t>
            </a:r>
            <a:r>
              <a:rPr spc="-40" dirty="0">
                <a:solidFill>
                  <a:srgbClr val="006EC0"/>
                </a:solidFill>
              </a:rPr>
              <a:t>е</a:t>
            </a:r>
            <a:r>
              <a:rPr spc="-35" dirty="0">
                <a:solidFill>
                  <a:srgbClr val="006EC0"/>
                </a:solidFill>
              </a:rPr>
              <a:t>нна</a:t>
            </a:r>
            <a:r>
              <a:rPr spc="-10" dirty="0">
                <a:solidFill>
                  <a:srgbClr val="006EC0"/>
                </a:solidFill>
              </a:rPr>
              <a:t>я</a:t>
            </a:r>
            <a:r>
              <a:rPr spc="-100" dirty="0">
                <a:solidFill>
                  <a:srgbClr val="006EC0"/>
                </a:solidFill>
              </a:rPr>
              <a:t> </a:t>
            </a:r>
            <a:r>
              <a:rPr spc="-60" dirty="0">
                <a:solidFill>
                  <a:srgbClr val="006EC0"/>
                </a:solidFill>
              </a:rPr>
              <a:t>итоговая </a:t>
            </a:r>
            <a:r>
              <a:rPr spc="-10" dirty="0">
                <a:solidFill>
                  <a:srgbClr val="006EC0"/>
                </a:solidFill>
              </a:rPr>
              <a:t>аттестация</a:t>
            </a:r>
            <a:endParaRPr spc="-10" dirty="0">
              <a:solidFill>
                <a:srgbClr val="006EC0"/>
              </a:solidFill>
            </a:endParaRPr>
          </a:p>
          <a:p>
            <a:pPr marL="12700" marR="5080" algn="ctr">
              <a:lnSpc>
                <a:spcPct val="100000"/>
              </a:lnSpc>
            </a:pPr>
            <a:r>
              <a:rPr dirty="0">
                <a:solidFill>
                  <a:srgbClr val="006EC0"/>
                </a:solidFill>
              </a:rPr>
              <a:t>по</a:t>
            </a:r>
            <a:r>
              <a:rPr spc="-125" dirty="0">
                <a:solidFill>
                  <a:srgbClr val="006EC0"/>
                </a:solidFill>
              </a:rPr>
              <a:t> </a:t>
            </a:r>
            <a:r>
              <a:rPr spc="-60" dirty="0">
                <a:solidFill>
                  <a:srgbClr val="006EC0"/>
                </a:solidFill>
              </a:rPr>
              <a:t>образовательным</a:t>
            </a:r>
            <a:r>
              <a:rPr spc="-85" dirty="0">
                <a:solidFill>
                  <a:srgbClr val="006EC0"/>
                </a:solidFill>
              </a:rPr>
              <a:t> </a:t>
            </a:r>
            <a:r>
              <a:rPr spc="-30" dirty="0">
                <a:solidFill>
                  <a:srgbClr val="006EC0"/>
                </a:solidFill>
              </a:rPr>
              <a:t>программам</a:t>
            </a:r>
            <a:r>
              <a:rPr spc="-135" dirty="0">
                <a:solidFill>
                  <a:srgbClr val="006EC0"/>
                </a:solidFill>
              </a:rPr>
              <a:t> </a:t>
            </a:r>
            <a:r>
              <a:rPr spc="-10" dirty="0">
                <a:solidFill>
                  <a:srgbClr val="006EC0"/>
                </a:solidFill>
              </a:rPr>
              <a:t>основного </a:t>
            </a:r>
            <a:r>
              <a:rPr spc="-50" dirty="0">
                <a:solidFill>
                  <a:srgbClr val="006EC0"/>
                </a:solidFill>
              </a:rPr>
              <a:t>общего</a:t>
            </a:r>
            <a:r>
              <a:rPr spc="-125" dirty="0">
                <a:solidFill>
                  <a:srgbClr val="006EC0"/>
                </a:solidFill>
              </a:rPr>
              <a:t> </a:t>
            </a:r>
            <a:r>
              <a:rPr spc="-45" dirty="0">
                <a:solidFill>
                  <a:srgbClr val="006EC0"/>
                </a:solidFill>
              </a:rPr>
              <a:t>образования</a:t>
            </a:r>
            <a:r>
              <a:rPr spc="-175" dirty="0">
                <a:solidFill>
                  <a:srgbClr val="006EC0"/>
                </a:solidFill>
              </a:rPr>
              <a:t> </a:t>
            </a:r>
            <a:r>
              <a:rPr dirty="0">
                <a:solidFill>
                  <a:srgbClr val="006EC0"/>
                </a:solidFill>
              </a:rPr>
              <a:t>в</a:t>
            </a:r>
            <a:r>
              <a:rPr spc="-130" dirty="0">
                <a:solidFill>
                  <a:srgbClr val="006EC0"/>
                </a:solidFill>
              </a:rPr>
              <a:t> </a:t>
            </a:r>
            <a:r>
              <a:rPr dirty="0">
                <a:solidFill>
                  <a:srgbClr val="006EC0"/>
                </a:solidFill>
              </a:rPr>
              <a:t>2025</a:t>
            </a:r>
            <a:r>
              <a:rPr spc="-130" dirty="0">
                <a:solidFill>
                  <a:srgbClr val="006EC0"/>
                </a:solidFill>
              </a:rPr>
              <a:t> </a:t>
            </a:r>
            <a:r>
              <a:rPr spc="-20" dirty="0">
                <a:solidFill>
                  <a:srgbClr val="006EC0"/>
                </a:solidFill>
              </a:rPr>
              <a:t>году</a:t>
            </a:r>
            <a:endParaRPr spc="-20" dirty="0">
              <a:solidFill>
                <a:srgbClr val="006E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2426" y="616965"/>
            <a:ext cx="104552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solidFill>
                  <a:srgbClr val="232852"/>
                </a:solidFill>
              </a:rPr>
              <a:t>Наличие</a:t>
            </a:r>
            <a:r>
              <a:rPr sz="2400" spc="-18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копии</a:t>
            </a:r>
            <a:r>
              <a:rPr sz="2400" spc="-135" dirty="0">
                <a:solidFill>
                  <a:srgbClr val="232852"/>
                </a:solidFill>
              </a:rPr>
              <a:t> </a:t>
            </a:r>
            <a:r>
              <a:rPr sz="2400" spc="-114" dirty="0">
                <a:solidFill>
                  <a:srgbClr val="232852"/>
                </a:solidFill>
              </a:rPr>
              <a:t>заключения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80" dirty="0">
                <a:solidFill>
                  <a:srgbClr val="232852"/>
                </a:solidFill>
              </a:rPr>
              <a:t>ПМПК</a:t>
            </a:r>
            <a:r>
              <a:rPr sz="2400" spc="-200" dirty="0">
                <a:solidFill>
                  <a:srgbClr val="232852"/>
                </a:solidFill>
              </a:rPr>
              <a:t> </a:t>
            </a:r>
            <a:r>
              <a:rPr sz="2400" dirty="0">
                <a:solidFill>
                  <a:srgbClr val="232852"/>
                </a:solidFill>
              </a:rPr>
              <a:t>о</a:t>
            </a:r>
            <a:r>
              <a:rPr sz="2400" spc="-15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создании</a:t>
            </a:r>
            <a:r>
              <a:rPr sz="2400" spc="-160" dirty="0">
                <a:solidFill>
                  <a:srgbClr val="232852"/>
                </a:solidFill>
              </a:rPr>
              <a:t> </a:t>
            </a:r>
            <a:r>
              <a:rPr sz="2400" spc="-120" dirty="0">
                <a:solidFill>
                  <a:srgbClr val="232852"/>
                </a:solidFill>
              </a:rPr>
              <a:t>условий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90" dirty="0">
                <a:solidFill>
                  <a:srgbClr val="232852"/>
                </a:solidFill>
              </a:rPr>
              <a:t>при</a:t>
            </a:r>
            <a:r>
              <a:rPr sz="2400" spc="-145" dirty="0">
                <a:solidFill>
                  <a:srgbClr val="232852"/>
                </a:solidFill>
              </a:rPr>
              <a:t> </a:t>
            </a:r>
            <a:r>
              <a:rPr sz="2400" spc="-114" dirty="0">
                <a:solidFill>
                  <a:srgbClr val="232852"/>
                </a:solidFill>
              </a:rPr>
              <a:t>проведении</a:t>
            </a:r>
            <a:r>
              <a:rPr sz="2400" spc="-145" dirty="0">
                <a:solidFill>
                  <a:srgbClr val="232852"/>
                </a:solidFill>
              </a:rPr>
              <a:t> </a:t>
            </a:r>
            <a:r>
              <a:rPr sz="2400" spc="-25" dirty="0">
                <a:solidFill>
                  <a:srgbClr val="232852"/>
                </a:solidFill>
              </a:rPr>
              <a:t>ГИА </a:t>
            </a:r>
            <a:r>
              <a:rPr sz="2400" spc="-110" dirty="0">
                <a:solidFill>
                  <a:srgbClr val="232852"/>
                </a:solidFill>
              </a:rPr>
              <a:t>дополнительно</a:t>
            </a:r>
            <a:r>
              <a:rPr sz="2400" spc="-125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обеспечивает</a:t>
            </a:r>
            <a:r>
              <a:rPr sz="2400" spc="-15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участнику</a:t>
            </a:r>
            <a:r>
              <a:rPr sz="2400" spc="-150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ГИА-</a:t>
            </a:r>
            <a:r>
              <a:rPr sz="2400" dirty="0">
                <a:solidFill>
                  <a:srgbClr val="232852"/>
                </a:solidFill>
              </a:rPr>
              <a:t>9</a:t>
            </a:r>
            <a:r>
              <a:rPr sz="2400" spc="-140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создание</a:t>
            </a:r>
            <a:r>
              <a:rPr sz="2400" spc="-13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следующих</a:t>
            </a:r>
            <a:r>
              <a:rPr sz="2400" spc="-150" dirty="0">
                <a:solidFill>
                  <a:srgbClr val="232852"/>
                </a:solidFill>
              </a:rPr>
              <a:t> </a:t>
            </a:r>
            <a:r>
              <a:rPr sz="2400" spc="-65" dirty="0">
                <a:solidFill>
                  <a:srgbClr val="232852"/>
                </a:solidFill>
              </a:rPr>
              <a:t>специальных </a:t>
            </a:r>
            <a:r>
              <a:rPr sz="2400" spc="-120" dirty="0">
                <a:solidFill>
                  <a:srgbClr val="232852"/>
                </a:solidFill>
              </a:rPr>
              <a:t>условий</a:t>
            </a:r>
            <a:r>
              <a:rPr sz="2400" spc="-140" dirty="0">
                <a:solidFill>
                  <a:srgbClr val="232852"/>
                </a:solidFill>
              </a:rPr>
              <a:t> </a:t>
            </a:r>
            <a:r>
              <a:rPr sz="2400" spc="-114" dirty="0">
                <a:solidFill>
                  <a:srgbClr val="232852"/>
                </a:solidFill>
              </a:rPr>
              <a:t>проведения</a:t>
            </a:r>
            <a:r>
              <a:rPr sz="2400" spc="-140" dirty="0">
                <a:solidFill>
                  <a:srgbClr val="232852"/>
                </a:solidFill>
              </a:rPr>
              <a:t> </a:t>
            </a:r>
            <a:r>
              <a:rPr sz="2400" spc="-10" dirty="0">
                <a:solidFill>
                  <a:srgbClr val="232852"/>
                </a:solidFill>
              </a:rPr>
              <a:t>экзамена: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974850"/>
          <a:ext cx="11418570" cy="4364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29035"/>
              </a:tblGrid>
              <a:tr h="7004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присутствие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ассистента,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ассистента-сурдопереводчика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(для</a:t>
                      </a:r>
                      <a:r>
                        <a:rPr sz="2000" b="1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глухих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слабослышащих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участников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ГИА-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9);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408305">
                <a:tc>
                  <a:txBody>
                    <a:bodyPr/>
                    <a:lstStyle/>
                    <a:p>
                      <a:pPr marL="10153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выполнение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письменной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экзаменационной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работы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компьютере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(по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желанию);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обеспечение</a:t>
                      </a:r>
                      <a:r>
                        <a:rPr sz="2000" b="1" spc="-9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аудиторий</a:t>
                      </a:r>
                      <a:r>
                        <a:rPr sz="2000" b="1" spc="-9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увеличительными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устройствами;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L="3364230" marR="2221865" indent="-11360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индивидуальное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равномерное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освещение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не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менее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300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люкс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(для</a:t>
                      </a:r>
                      <a:r>
                        <a:rPr sz="2000" b="1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слабовидящих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участников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ГИА-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9);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копирование</a:t>
                      </a:r>
                      <a:r>
                        <a:rPr sz="2000" b="1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экзаменационных</a:t>
                      </a:r>
                      <a:r>
                        <a:rPr sz="2000" b="1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материалов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в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увеличенном</a:t>
                      </a:r>
                      <a:r>
                        <a:rPr sz="2000" b="1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размере;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9042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оформление</a:t>
                      </a:r>
                      <a:r>
                        <a:rPr sz="2000" b="1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экзаменационных</a:t>
                      </a:r>
                      <a:r>
                        <a:rPr sz="2000" b="1" spc="-10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материалов</a:t>
                      </a:r>
                      <a:r>
                        <a:rPr sz="2000" b="1" spc="-10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рельефно-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точечным</a:t>
                      </a:r>
                      <a:r>
                        <a:rPr sz="2000" b="1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шрифтом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Брайля;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725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обеспечение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индивидуальной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(или)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коллективной)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звукоусиливающей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аппаратурой;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организация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ППЭ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дому/на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базе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медицинской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организации;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pPr marL="12973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использование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необходимых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технических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средств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для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выполнения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заданий.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/>
              <a:t>Допуск</a:t>
            </a:r>
            <a:r>
              <a:rPr sz="5400" spc="-140" dirty="0"/>
              <a:t> </a:t>
            </a:r>
            <a:r>
              <a:rPr sz="5400" dirty="0"/>
              <a:t>к</a:t>
            </a:r>
            <a:r>
              <a:rPr sz="5400" spc="-135" dirty="0"/>
              <a:t> </a:t>
            </a:r>
            <a:r>
              <a:rPr sz="5400" spc="-25" dirty="0"/>
              <a:t>ГИА</a:t>
            </a:r>
            <a:endParaRPr sz="540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6938290" y="765346"/>
            <a:ext cx="4409334" cy="223579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901949" y="1587749"/>
            <a:ext cx="4598670" cy="1474470"/>
            <a:chOff x="901949" y="1587749"/>
            <a:chExt cx="4598670" cy="1474470"/>
          </a:xfrm>
        </p:grpSpPr>
        <p:sp>
          <p:nvSpPr>
            <p:cNvPr id="5" name="object 5"/>
            <p:cNvSpPr/>
            <p:nvPr/>
          </p:nvSpPr>
          <p:spPr>
            <a:xfrm>
              <a:off x="915162" y="1600962"/>
              <a:ext cx="4572000" cy="1447800"/>
            </a:xfrm>
            <a:custGeom>
              <a:avLst/>
              <a:gdLst/>
              <a:ahLst/>
              <a:cxnLst/>
              <a:rect l="l" t="t" r="r" b="b"/>
              <a:pathLst>
                <a:path w="4572000" h="1447800">
                  <a:moveTo>
                    <a:pt x="4330700" y="0"/>
                  </a:moveTo>
                  <a:lnTo>
                    <a:pt x="241300" y="0"/>
                  </a:lnTo>
                  <a:lnTo>
                    <a:pt x="192671" y="4904"/>
                  </a:lnTo>
                  <a:lnTo>
                    <a:pt x="147377" y="18968"/>
                  </a:lnTo>
                  <a:lnTo>
                    <a:pt x="106389" y="41221"/>
                  </a:lnTo>
                  <a:lnTo>
                    <a:pt x="70677" y="70691"/>
                  </a:lnTo>
                  <a:lnTo>
                    <a:pt x="41211" y="106405"/>
                  </a:lnTo>
                  <a:lnTo>
                    <a:pt x="18963" y="147393"/>
                  </a:lnTo>
                  <a:lnTo>
                    <a:pt x="4902" y="192682"/>
                  </a:lnTo>
                  <a:lnTo>
                    <a:pt x="0" y="241300"/>
                  </a:lnTo>
                  <a:lnTo>
                    <a:pt x="0" y="1206500"/>
                  </a:lnTo>
                  <a:lnTo>
                    <a:pt x="4902" y="1255117"/>
                  </a:lnTo>
                  <a:lnTo>
                    <a:pt x="18963" y="1300406"/>
                  </a:lnTo>
                  <a:lnTo>
                    <a:pt x="41211" y="1341394"/>
                  </a:lnTo>
                  <a:lnTo>
                    <a:pt x="70677" y="1377108"/>
                  </a:lnTo>
                  <a:lnTo>
                    <a:pt x="106389" y="1406578"/>
                  </a:lnTo>
                  <a:lnTo>
                    <a:pt x="147377" y="1428831"/>
                  </a:lnTo>
                  <a:lnTo>
                    <a:pt x="192671" y="1442895"/>
                  </a:lnTo>
                  <a:lnTo>
                    <a:pt x="241300" y="1447800"/>
                  </a:lnTo>
                  <a:lnTo>
                    <a:pt x="4330700" y="1447800"/>
                  </a:lnTo>
                  <a:lnTo>
                    <a:pt x="4379317" y="1442895"/>
                  </a:lnTo>
                  <a:lnTo>
                    <a:pt x="4424606" y="1428831"/>
                  </a:lnTo>
                  <a:lnTo>
                    <a:pt x="4465594" y="1406578"/>
                  </a:lnTo>
                  <a:lnTo>
                    <a:pt x="4501308" y="1377108"/>
                  </a:lnTo>
                  <a:lnTo>
                    <a:pt x="4530778" y="1341394"/>
                  </a:lnTo>
                  <a:lnTo>
                    <a:pt x="4553031" y="1300406"/>
                  </a:lnTo>
                  <a:lnTo>
                    <a:pt x="4567095" y="1255117"/>
                  </a:lnTo>
                  <a:lnTo>
                    <a:pt x="4572000" y="1206500"/>
                  </a:lnTo>
                  <a:lnTo>
                    <a:pt x="4572000" y="241300"/>
                  </a:lnTo>
                  <a:lnTo>
                    <a:pt x="4567095" y="192682"/>
                  </a:lnTo>
                  <a:lnTo>
                    <a:pt x="4553031" y="147393"/>
                  </a:lnTo>
                  <a:lnTo>
                    <a:pt x="4530778" y="106405"/>
                  </a:lnTo>
                  <a:lnTo>
                    <a:pt x="4501308" y="70691"/>
                  </a:lnTo>
                  <a:lnTo>
                    <a:pt x="4465594" y="41221"/>
                  </a:lnTo>
                  <a:lnTo>
                    <a:pt x="4424606" y="18968"/>
                  </a:lnTo>
                  <a:lnTo>
                    <a:pt x="4379317" y="4904"/>
                  </a:lnTo>
                  <a:lnTo>
                    <a:pt x="4330700" y="0"/>
                  </a:lnTo>
                  <a:close/>
                </a:path>
              </a:pathLst>
            </a:custGeom>
            <a:solidFill>
              <a:srgbClr val="D3E4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915162" y="1600962"/>
              <a:ext cx="4572000" cy="1447800"/>
            </a:xfrm>
            <a:custGeom>
              <a:avLst/>
              <a:gdLst/>
              <a:ahLst/>
              <a:cxnLst/>
              <a:rect l="l" t="t" r="r" b="b"/>
              <a:pathLst>
                <a:path w="4572000" h="1447800">
                  <a:moveTo>
                    <a:pt x="0" y="241300"/>
                  </a:moveTo>
                  <a:lnTo>
                    <a:pt x="4902" y="192682"/>
                  </a:lnTo>
                  <a:lnTo>
                    <a:pt x="18963" y="147393"/>
                  </a:lnTo>
                  <a:lnTo>
                    <a:pt x="41211" y="106405"/>
                  </a:lnTo>
                  <a:lnTo>
                    <a:pt x="70677" y="70691"/>
                  </a:lnTo>
                  <a:lnTo>
                    <a:pt x="106389" y="41221"/>
                  </a:lnTo>
                  <a:lnTo>
                    <a:pt x="147377" y="18968"/>
                  </a:lnTo>
                  <a:lnTo>
                    <a:pt x="192671" y="4904"/>
                  </a:lnTo>
                  <a:lnTo>
                    <a:pt x="241300" y="0"/>
                  </a:lnTo>
                  <a:lnTo>
                    <a:pt x="4330700" y="0"/>
                  </a:lnTo>
                  <a:lnTo>
                    <a:pt x="4379317" y="4904"/>
                  </a:lnTo>
                  <a:lnTo>
                    <a:pt x="4424606" y="18968"/>
                  </a:lnTo>
                  <a:lnTo>
                    <a:pt x="4465594" y="41221"/>
                  </a:lnTo>
                  <a:lnTo>
                    <a:pt x="4501308" y="70691"/>
                  </a:lnTo>
                  <a:lnTo>
                    <a:pt x="4530778" y="106405"/>
                  </a:lnTo>
                  <a:lnTo>
                    <a:pt x="4553031" y="147393"/>
                  </a:lnTo>
                  <a:lnTo>
                    <a:pt x="4567095" y="192682"/>
                  </a:lnTo>
                  <a:lnTo>
                    <a:pt x="4572000" y="241300"/>
                  </a:lnTo>
                  <a:lnTo>
                    <a:pt x="4572000" y="1206500"/>
                  </a:lnTo>
                  <a:lnTo>
                    <a:pt x="4567095" y="1255117"/>
                  </a:lnTo>
                  <a:lnTo>
                    <a:pt x="4553031" y="1300406"/>
                  </a:lnTo>
                  <a:lnTo>
                    <a:pt x="4530778" y="1341394"/>
                  </a:lnTo>
                  <a:lnTo>
                    <a:pt x="4501308" y="1377108"/>
                  </a:lnTo>
                  <a:lnTo>
                    <a:pt x="4465594" y="1406578"/>
                  </a:lnTo>
                  <a:lnTo>
                    <a:pt x="4424606" y="1428831"/>
                  </a:lnTo>
                  <a:lnTo>
                    <a:pt x="4379317" y="1442895"/>
                  </a:lnTo>
                  <a:lnTo>
                    <a:pt x="4330700" y="1447800"/>
                  </a:lnTo>
                  <a:lnTo>
                    <a:pt x="241300" y="1447800"/>
                  </a:lnTo>
                  <a:lnTo>
                    <a:pt x="192671" y="1442895"/>
                  </a:lnTo>
                  <a:lnTo>
                    <a:pt x="147377" y="1428831"/>
                  </a:lnTo>
                  <a:lnTo>
                    <a:pt x="106389" y="1406578"/>
                  </a:lnTo>
                  <a:lnTo>
                    <a:pt x="70677" y="1377108"/>
                  </a:lnTo>
                  <a:lnTo>
                    <a:pt x="41211" y="1341394"/>
                  </a:lnTo>
                  <a:lnTo>
                    <a:pt x="18963" y="1300406"/>
                  </a:lnTo>
                  <a:lnTo>
                    <a:pt x="4902" y="1255117"/>
                  </a:lnTo>
                  <a:lnTo>
                    <a:pt x="0" y="1206500"/>
                  </a:lnTo>
                  <a:lnTo>
                    <a:pt x="0" y="241300"/>
                  </a:lnTo>
                  <a:close/>
                </a:path>
              </a:pathLst>
            </a:custGeom>
            <a:ln w="26424">
              <a:solidFill>
                <a:srgbClr val="46719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427225" y="1692910"/>
            <a:ext cx="354330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latin typeface="Times New Roman" panose="02020603050405020304"/>
                <a:cs typeface="Times New Roman" panose="02020603050405020304"/>
              </a:rPr>
              <a:t>Условие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допуска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успешное 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прохождение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собеседования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русскому</a:t>
            </a:r>
            <a:r>
              <a:rPr sz="20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35" dirty="0">
                <a:latin typeface="Times New Roman" panose="02020603050405020304"/>
                <a:cs typeface="Times New Roman" panose="02020603050405020304"/>
              </a:rPr>
              <a:t>языку.</a:t>
            </a:r>
            <a:r>
              <a:rPr sz="20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Оценивается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системе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«зачёт/незачёт»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8125" y="3201161"/>
            <a:ext cx="10058400" cy="1219200"/>
          </a:xfrm>
          <a:prstGeom prst="rect">
            <a:avLst/>
          </a:prstGeom>
          <a:solidFill>
            <a:srgbClr val="006FC0"/>
          </a:solidFill>
          <a:ln w="26424">
            <a:solidFill>
              <a:srgbClr val="467199"/>
            </a:solidFill>
          </a:ln>
        </p:spPr>
        <p:txBody>
          <a:bodyPr vert="horz" wrap="square" lIns="0" tIns="352425" rIns="0" bIns="0" rtlCol="0">
            <a:spAutoFit/>
          </a:bodyPr>
          <a:lstStyle/>
          <a:p>
            <a:pPr marL="462280">
              <a:lnSpc>
                <a:spcPct val="100000"/>
              </a:lnSpc>
              <a:spcBef>
                <a:spcPts val="2775"/>
              </a:spcBef>
            </a:pP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12</a:t>
            </a:r>
            <a:r>
              <a:rPr sz="3200" b="1" spc="-6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февраля</a:t>
            </a:r>
            <a:r>
              <a:rPr sz="3200" b="1" spc="-4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3200" b="1" spc="-10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3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3200" b="1" spc="-2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b="1" spc="-5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основной</a:t>
            </a:r>
            <a:r>
              <a:rPr sz="3200" b="1" spc="-55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срок</a:t>
            </a:r>
            <a:r>
              <a:rPr sz="3200" b="1" spc="-7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проведения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1361" y="4725161"/>
            <a:ext cx="3810000" cy="1219200"/>
          </a:xfrm>
          <a:prstGeom prst="rect">
            <a:avLst/>
          </a:prstGeom>
          <a:solidFill>
            <a:srgbClr val="E4E9ED"/>
          </a:solidFill>
          <a:ln w="26424">
            <a:solidFill>
              <a:srgbClr val="467199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sz="2000" b="1" spc="-10" dirty="0">
                <a:latin typeface="Times New Roman" panose="02020603050405020304"/>
                <a:cs typeface="Times New Roman" panose="02020603050405020304"/>
              </a:rPr>
              <a:t>Дополнительные</a:t>
            </a:r>
            <a:r>
              <a:rPr sz="20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latin typeface="Times New Roman" panose="02020603050405020304"/>
                <a:cs typeface="Times New Roman" panose="02020603050405020304"/>
              </a:rPr>
              <a:t>сроки: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599440" indent="-285115">
              <a:lnSpc>
                <a:spcPct val="100000"/>
              </a:lnSpc>
              <a:spcBef>
                <a:spcPts val="510"/>
              </a:spcBef>
              <a:buFont typeface="Microsoft Sans Serif" panose="020B0604020202020204"/>
              <a:buChar char="•"/>
              <a:tabLst>
                <a:tab pos="599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12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марта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года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599440" indent="-285115">
              <a:lnSpc>
                <a:spcPct val="100000"/>
              </a:lnSpc>
              <a:spcBef>
                <a:spcPts val="580"/>
              </a:spcBef>
              <a:buFont typeface="Microsoft Sans Serif" panose="020B0604020202020204"/>
              <a:buChar char="•"/>
              <a:tabLst>
                <a:tab pos="599440" algn="l"/>
              </a:tabLst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21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апреля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года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11161" y="4751070"/>
            <a:ext cx="3962400" cy="1249680"/>
          </a:xfrm>
          <a:prstGeom prst="rect">
            <a:avLst/>
          </a:prstGeom>
          <a:solidFill>
            <a:srgbClr val="E4E9ED"/>
          </a:solidFill>
          <a:ln w="26424">
            <a:solidFill>
              <a:srgbClr val="467199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172720" marR="165735" algn="ctr">
              <a:lnSpc>
                <a:spcPct val="100000"/>
              </a:lnSpc>
              <a:spcBef>
                <a:spcPts val="1265"/>
              </a:spcBef>
            </a:pPr>
            <a:r>
              <a:rPr sz="1800" b="1" dirty="0">
                <a:latin typeface="Times New Roman" panose="02020603050405020304"/>
                <a:cs typeface="Times New Roman" panose="02020603050405020304"/>
              </a:rPr>
              <a:t>Срок</a:t>
            </a:r>
            <a:r>
              <a:rPr sz="18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подачи</a:t>
            </a:r>
            <a:r>
              <a:rPr sz="18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latin typeface="Times New Roman" panose="02020603050405020304"/>
                <a:cs typeface="Times New Roman" panose="02020603050405020304"/>
              </a:rPr>
              <a:t>заявлений</a:t>
            </a:r>
            <a:r>
              <a:rPr sz="1800" b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800" b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latin typeface="Times New Roman" panose="02020603050405020304"/>
                <a:cs typeface="Times New Roman" panose="02020603050405020304"/>
              </a:rPr>
              <a:t>участие </a:t>
            </a:r>
            <a:r>
              <a:rPr sz="1800" b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8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20" dirty="0">
                <a:latin typeface="Times New Roman" panose="02020603050405020304"/>
                <a:cs typeface="Times New Roman" panose="02020603050405020304"/>
              </a:rPr>
              <a:t>итоговом</a:t>
            </a:r>
            <a:r>
              <a:rPr sz="1800" b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10" dirty="0">
                <a:latin typeface="Times New Roman" panose="02020603050405020304"/>
                <a:cs typeface="Times New Roman" panose="02020603050405020304"/>
              </a:rPr>
              <a:t>собеседовании</a:t>
            </a:r>
            <a:r>
              <a:rPr sz="18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800" b="1" spc="-50" dirty="0">
                <a:latin typeface="Times New Roman" panose="02020603050405020304"/>
                <a:cs typeface="Times New Roman" panose="02020603050405020304"/>
              </a:rPr>
              <a:t>–</a:t>
            </a:r>
            <a:endParaRPr sz="18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ts val="2855"/>
              </a:lnSpc>
            </a:pP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2400" b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29</a:t>
            </a:r>
            <a:r>
              <a:rPr sz="2400" b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января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2400" b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года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04848" y="6120790"/>
            <a:ext cx="88874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Итоговое</a:t>
            </a:r>
            <a:r>
              <a:rPr sz="2400" spc="-6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собеседование</a:t>
            </a:r>
            <a:r>
              <a:rPr sz="2400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2400" spc="-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условие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допуска</a:t>
            </a:r>
            <a:r>
              <a:rPr sz="2400" spc="-6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2400" spc="-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ГИА</a:t>
            </a:r>
            <a:r>
              <a:rPr sz="2400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-9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400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бессрочное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840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95"/>
              </a:spcBef>
            </a:pPr>
            <a:r>
              <a:rPr spc="-130" dirty="0">
                <a:solidFill>
                  <a:srgbClr val="224F77"/>
                </a:solidFill>
              </a:rPr>
              <a:t>ИТОГОВОЕ</a:t>
            </a:r>
            <a:r>
              <a:rPr spc="-170" dirty="0">
                <a:solidFill>
                  <a:srgbClr val="224F77"/>
                </a:solidFill>
              </a:rPr>
              <a:t> </a:t>
            </a:r>
            <a:r>
              <a:rPr spc="-100" dirty="0">
                <a:solidFill>
                  <a:srgbClr val="224F77"/>
                </a:solidFill>
              </a:rPr>
              <a:t>СОБЕСЕДОВАНИЕ</a:t>
            </a:r>
            <a:endParaRPr spc="-100" dirty="0">
              <a:solidFill>
                <a:srgbClr val="224F77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19452"/>
            <a:ext cx="10819130" cy="4892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795655" algn="l"/>
                <a:tab pos="2063750" algn="l"/>
                <a:tab pos="3817620" algn="l"/>
                <a:tab pos="5784215" algn="l"/>
                <a:tab pos="8738235" algn="l"/>
              </a:tabLst>
            </a:pP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сайте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ФГБНУ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«ФИПИ»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опубликованы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следующие материалы: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8255" indent="-342900">
              <a:lnSpc>
                <a:spcPts val="3820"/>
              </a:lnSpc>
              <a:spcBef>
                <a:spcPts val="75"/>
              </a:spcBef>
              <a:buClr>
                <a:srgbClr val="000000"/>
              </a:buClr>
              <a:buFont typeface="Microsoft Sans Serif" panose="020B0604020202020204"/>
              <a:buChar char="•"/>
              <a:tabLst>
                <a:tab pos="355600" algn="l"/>
                <a:tab pos="2580640" algn="l"/>
                <a:tab pos="4041140" algn="l"/>
                <a:tab pos="4522470" algn="l"/>
                <a:tab pos="5636260" algn="l"/>
                <a:tab pos="7296150" algn="l"/>
                <a:tab pos="7953375" algn="l"/>
                <a:tab pos="8129905" algn="l"/>
                <a:tab pos="9787255" algn="l"/>
              </a:tabLst>
            </a:pP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Демонстрационный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вариант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контрольных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измерительных</a:t>
            </a:r>
            <a:r>
              <a:rPr sz="3200" spc="-10" dirty="0">
                <a:solidFill>
                  <a:srgbClr val="9353C3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материалов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итогового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собеседования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2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по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русскому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	</a:t>
            </a:r>
            <a:r>
              <a:rPr sz="3200" u="sng" spc="-2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языку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>
              <a:lnSpc>
                <a:spcPts val="3715"/>
              </a:lnSpc>
            </a:pP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в</a:t>
            </a:r>
            <a:r>
              <a:rPr sz="3200" u="sng" spc="1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</a:t>
            </a:r>
            <a:r>
              <a:rPr sz="3200" u="sng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2025</a:t>
            </a:r>
            <a:r>
              <a:rPr sz="3200" u="sng" spc="-2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latin typeface="Times New Roman" panose="02020603050405020304"/>
                <a:cs typeface="Times New Roman" panose="02020603050405020304"/>
                <a:hlinkClick r:id="rId1"/>
              </a:rPr>
              <a:t> году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7620" indent="-342900">
              <a:lnSpc>
                <a:spcPts val="3820"/>
              </a:lnSpc>
              <a:spcBef>
                <a:spcPts val="170"/>
              </a:spcBef>
              <a:buFont typeface="Microsoft Sans Serif" panose="020B0604020202020204"/>
              <a:buChar char="•"/>
              <a:tabLst>
                <a:tab pos="355600" algn="l"/>
                <a:tab pos="2431415" algn="l"/>
                <a:tab pos="4842510" algn="l"/>
                <a:tab pos="7331075" algn="l"/>
                <a:tab pos="9098280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Критерии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оценивания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выполнения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заданий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35" dirty="0">
                <a:latin typeface="Times New Roman" panose="02020603050405020304"/>
                <a:cs typeface="Times New Roman" panose="02020603050405020304"/>
              </a:rPr>
              <a:t>итогового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собеседования</a:t>
            </a:r>
            <a:r>
              <a:rPr sz="3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русскому</a:t>
            </a:r>
            <a:r>
              <a:rPr sz="32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языку</a:t>
            </a:r>
            <a:r>
              <a:rPr sz="32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3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году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5600" marR="8890" indent="-342900">
              <a:lnSpc>
                <a:spcPts val="3820"/>
              </a:lnSpc>
              <a:spcBef>
                <a:spcPts val="40"/>
              </a:spcBef>
              <a:buFont typeface="Microsoft Sans Serif" panose="020B0604020202020204"/>
              <a:buChar char="•"/>
              <a:tabLst>
                <a:tab pos="355600" algn="l"/>
              </a:tabLst>
            </a:pPr>
            <a:r>
              <a:rPr sz="3200" dirty="0">
                <a:latin typeface="Times New Roman" panose="02020603050405020304"/>
                <a:cs typeface="Times New Roman" panose="02020603050405020304"/>
              </a:rPr>
              <a:t>Спецификация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итогового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собеседования</a:t>
            </a:r>
            <a:r>
              <a:rPr sz="32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русскому</a:t>
            </a:r>
            <a:r>
              <a:rPr sz="3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языку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 году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2226945">
              <a:lnSpc>
                <a:spcPts val="3710"/>
              </a:lnSpc>
            </a:pPr>
            <a:r>
              <a:rPr sz="32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Продолжительность</a:t>
            </a:r>
            <a:r>
              <a:rPr sz="3200" b="1" spc="-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b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15-16</a:t>
            </a:r>
            <a:r>
              <a:rPr sz="3200" b="1" spc="-7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минут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647984" y="599886"/>
            <a:ext cx="4760805" cy="598380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0719" y="142113"/>
            <a:ext cx="69659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2565" marR="5080" indent="-14605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006EC0"/>
                </a:solidFill>
              </a:rPr>
              <a:t>Получение</a:t>
            </a:r>
            <a:r>
              <a:rPr sz="3600" spc="-125" dirty="0">
                <a:solidFill>
                  <a:srgbClr val="006EC0"/>
                </a:solidFill>
              </a:rPr>
              <a:t> </a:t>
            </a:r>
            <a:r>
              <a:rPr sz="3600" spc="-10" dirty="0">
                <a:solidFill>
                  <a:srgbClr val="006EC0"/>
                </a:solidFill>
              </a:rPr>
              <a:t>аттестата</a:t>
            </a:r>
            <a:r>
              <a:rPr sz="3600" spc="-80" dirty="0">
                <a:solidFill>
                  <a:srgbClr val="006EC0"/>
                </a:solidFill>
              </a:rPr>
              <a:t> </a:t>
            </a:r>
            <a:r>
              <a:rPr sz="3600" dirty="0">
                <a:solidFill>
                  <a:srgbClr val="006EC0"/>
                </a:solidFill>
              </a:rPr>
              <a:t>об</a:t>
            </a:r>
            <a:r>
              <a:rPr sz="3600" spc="-114" dirty="0">
                <a:solidFill>
                  <a:srgbClr val="006EC0"/>
                </a:solidFill>
              </a:rPr>
              <a:t> </a:t>
            </a:r>
            <a:r>
              <a:rPr sz="3600" spc="-30" dirty="0">
                <a:solidFill>
                  <a:srgbClr val="006EC0"/>
                </a:solidFill>
              </a:rPr>
              <a:t>основном </a:t>
            </a:r>
            <a:r>
              <a:rPr sz="3600" dirty="0">
                <a:solidFill>
                  <a:srgbClr val="006EC0"/>
                </a:solidFill>
              </a:rPr>
              <a:t>общем</a:t>
            </a:r>
            <a:r>
              <a:rPr sz="3600" spc="-40" dirty="0">
                <a:solidFill>
                  <a:srgbClr val="006EC0"/>
                </a:solidFill>
              </a:rPr>
              <a:t> </a:t>
            </a:r>
            <a:r>
              <a:rPr sz="3600" spc="-10" dirty="0">
                <a:solidFill>
                  <a:srgbClr val="006EC0"/>
                </a:solidFill>
              </a:rPr>
              <a:t>образовании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838200" y="1225296"/>
            <a:ext cx="10363200" cy="487070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4846" y="542290"/>
            <a:ext cx="97231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>
                <a:solidFill>
                  <a:srgbClr val="006FC0"/>
                </a:solidFill>
              </a:rPr>
              <a:t>Продолжительность</a:t>
            </a:r>
            <a:r>
              <a:rPr spc="-150" dirty="0">
                <a:solidFill>
                  <a:srgbClr val="006FC0"/>
                </a:solidFill>
              </a:rPr>
              <a:t> </a:t>
            </a:r>
            <a:r>
              <a:rPr spc="-35" dirty="0">
                <a:solidFill>
                  <a:srgbClr val="006FC0"/>
                </a:solidFill>
              </a:rPr>
              <a:t>проведения</a:t>
            </a:r>
            <a:r>
              <a:rPr spc="-210" dirty="0">
                <a:solidFill>
                  <a:srgbClr val="006FC0"/>
                </a:solidFill>
              </a:rPr>
              <a:t> </a:t>
            </a:r>
            <a:r>
              <a:rPr spc="-10" dirty="0">
                <a:solidFill>
                  <a:srgbClr val="006FC0"/>
                </a:solidFill>
              </a:rPr>
              <a:t>ОГЭ/ГВЭ</a:t>
            </a:r>
            <a:endParaRPr spc="-10" dirty="0">
              <a:solidFill>
                <a:srgbClr val="006FC0"/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0850" y="1406397"/>
          <a:ext cx="11442700" cy="4494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  <a:gridCol w="8229600"/>
              </a:tblGrid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Продолжительность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Предметы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</a:tr>
              <a:tr h="873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3</a:t>
                      </a:r>
                      <a:r>
                        <a:rPr sz="2400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часа</a:t>
                      </a:r>
                      <a:r>
                        <a:rPr sz="24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55</a:t>
                      </a:r>
                      <a:r>
                        <a:rPr sz="240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минут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(235</a:t>
                      </a:r>
                      <a:r>
                        <a:rPr sz="24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1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Русский</a:t>
                      </a:r>
                      <a:r>
                        <a:rPr sz="24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язык,</a:t>
                      </a:r>
                      <a:r>
                        <a:rPr sz="24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математика,</a:t>
                      </a:r>
                      <a:r>
                        <a:rPr sz="24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литература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320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3 </a:t>
                      </a: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часа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(180</a:t>
                      </a:r>
                      <a:r>
                        <a:rPr sz="24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20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Физика,</a:t>
                      </a:r>
                      <a:r>
                        <a:rPr sz="2400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химия,</a:t>
                      </a:r>
                      <a:r>
                        <a:rPr sz="24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история,</a:t>
                      </a:r>
                      <a:r>
                        <a:rPr sz="2400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обществознание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8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r>
                        <a:rPr sz="2400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часа</a:t>
                      </a:r>
                      <a:r>
                        <a:rPr sz="24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30</a:t>
                      </a:r>
                      <a:r>
                        <a:rPr sz="2400" spc="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минут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(150</a:t>
                      </a:r>
                      <a:r>
                        <a:rPr sz="24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20"/>
                        </a:spcBef>
                      </a:pP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Информатика,</a:t>
                      </a:r>
                      <a:r>
                        <a:rPr sz="2400" spc="-9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биология,</a:t>
                      </a:r>
                      <a:r>
                        <a:rPr sz="2400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география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84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759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7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17 </a:t>
                      </a:r>
                      <a:r>
                        <a:rPr sz="2400" spc="-20" dirty="0">
                          <a:latin typeface="Times New Roman" panose="02020603050405020304"/>
                          <a:cs typeface="Times New Roman" panose="02020603050405020304"/>
                        </a:rPr>
                        <a:t>минут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73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7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Иностранный</a:t>
                      </a:r>
                      <a:r>
                        <a:rPr sz="24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r>
                        <a:rPr sz="24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(устная</a:t>
                      </a:r>
                      <a:r>
                        <a:rPr sz="24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часть)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73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759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7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r>
                        <a:rPr sz="24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часа</a:t>
                      </a:r>
                      <a:r>
                        <a:rPr sz="24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(120</a:t>
                      </a:r>
                      <a:r>
                        <a:rPr sz="24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73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75"/>
                        </a:spcBef>
                      </a:pP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Иностранный</a:t>
                      </a:r>
                      <a:r>
                        <a:rPr sz="24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r>
                        <a:rPr sz="24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dirty="0">
                          <a:latin typeface="Times New Roman" panose="02020603050405020304"/>
                          <a:cs typeface="Times New Roman" panose="02020603050405020304"/>
                        </a:rPr>
                        <a:t>(письменная</a:t>
                      </a:r>
                      <a:r>
                        <a:rPr sz="24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часть)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73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2050" y="479805"/>
            <a:ext cx="10269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solidFill>
                  <a:srgbClr val="006FC0"/>
                </a:solidFill>
              </a:rPr>
              <a:t>Дополнительные </a:t>
            </a:r>
            <a:r>
              <a:rPr sz="2400" spc="-35" dirty="0">
                <a:solidFill>
                  <a:srgbClr val="006FC0"/>
                </a:solidFill>
              </a:rPr>
              <a:t>материалы,</a:t>
            </a:r>
            <a:r>
              <a:rPr sz="2400" spc="-85" dirty="0">
                <a:solidFill>
                  <a:srgbClr val="006FC0"/>
                </a:solidFill>
              </a:rPr>
              <a:t> </a:t>
            </a:r>
            <a:r>
              <a:rPr sz="2400" spc="-30" dirty="0">
                <a:solidFill>
                  <a:srgbClr val="006FC0"/>
                </a:solidFill>
              </a:rPr>
              <a:t>разрешенные</a:t>
            </a:r>
            <a:r>
              <a:rPr sz="2400" spc="-100" dirty="0">
                <a:solidFill>
                  <a:srgbClr val="006FC0"/>
                </a:solidFill>
              </a:rPr>
              <a:t> </a:t>
            </a:r>
            <a:r>
              <a:rPr sz="2400" dirty="0">
                <a:solidFill>
                  <a:srgbClr val="006FC0"/>
                </a:solidFill>
              </a:rPr>
              <a:t>для</a:t>
            </a:r>
            <a:r>
              <a:rPr sz="2400" spc="-105" dirty="0">
                <a:solidFill>
                  <a:srgbClr val="006FC0"/>
                </a:solidFill>
              </a:rPr>
              <a:t> </a:t>
            </a:r>
            <a:r>
              <a:rPr sz="2400" spc="-40" dirty="0">
                <a:solidFill>
                  <a:srgbClr val="006FC0"/>
                </a:solidFill>
              </a:rPr>
              <a:t>использования</a:t>
            </a:r>
            <a:r>
              <a:rPr sz="2400" spc="-70" dirty="0">
                <a:solidFill>
                  <a:srgbClr val="006FC0"/>
                </a:solidFill>
              </a:rPr>
              <a:t> </a:t>
            </a:r>
            <a:r>
              <a:rPr sz="2400" dirty="0">
                <a:solidFill>
                  <a:srgbClr val="006FC0"/>
                </a:solidFill>
              </a:rPr>
              <a:t>на</a:t>
            </a:r>
            <a:r>
              <a:rPr sz="2400" spc="-95" dirty="0">
                <a:solidFill>
                  <a:srgbClr val="006FC0"/>
                </a:solidFill>
              </a:rPr>
              <a:t> </a:t>
            </a:r>
            <a:r>
              <a:rPr sz="2400" spc="-10" dirty="0">
                <a:solidFill>
                  <a:srgbClr val="006FC0"/>
                </a:solidFill>
              </a:rPr>
              <a:t>экзамене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88340" y="954379"/>
            <a:ext cx="107759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Во</a:t>
            </a:r>
            <a:r>
              <a:rPr sz="2000" spc="-7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время</a:t>
            </a:r>
            <a:r>
              <a:rPr sz="2000" spc="-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рабочем</a:t>
            </a:r>
            <a:r>
              <a:rPr sz="2000" spc="-1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столе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участника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9,</a:t>
            </a:r>
            <a:r>
              <a:rPr sz="2000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помимо</a:t>
            </a:r>
            <a:r>
              <a:rPr sz="2000" spc="-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экзаменационных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материалов, 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находятся:</a:t>
            </a:r>
            <a:r>
              <a:rPr sz="2000" spc="-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Wingdings" panose="05000000000000000000"/>
                <a:cs typeface="Wingdings" panose="05000000000000000000"/>
              </a:rPr>
              <a:t>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гелевая</a:t>
            </a:r>
            <a:r>
              <a:rPr sz="2000" b="1" spc="-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ручка</a:t>
            </a:r>
            <a:r>
              <a:rPr sz="2000" b="1" spc="-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 чернилами</a:t>
            </a:r>
            <a:r>
              <a:rPr sz="2000" b="1" spc="-7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черного</a:t>
            </a:r>
            <a:r>
              <a:rPr sz="2000" b="1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цвета;</a:t>
            </a:r>
            <a:r>
              <a:rPr sz="2000" b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45" dirty="0">
                <a:solidFill>
                  <a:srgbClr val="404040"/>
                </a:solidFill>
                <a:latin typeface="Wingdings" panose="05000000000000000000"/>
                <a:cs typeface="Wingdings" panose="05000000000000000000"/>
              </a:rPr>
              <a:t></a:t>
            </a:r>
            <a:r>
              <a:rPr sz="2000" b="1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документ,</a:t>
            </a:r>
            <a:r>
              <a:rPr sz="2000" b="1" spc="-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удостоверяющий</a:t>
            </a:r>
            <a:r>
              <a:rPr sz="2000" b="1" spc="-1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личность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03250" y="1822450"/>
          <a:ext cx="11137900" cy="4814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/>
                <a:gridCol w="9296400"/>
              </a:tblGrid>
              <a:tr h="395605">
                <a:tc>
                  <a:txBody>
                    <a:bodyPr/>
                    <a:lstStyle/>
                    <a:p>
                      <a:pPr marL="40322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П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редмет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Материалы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Русский</a:t>
                      </a:r>
                      <a:r>
                        <a:rPr sz="18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b="1" spc="-2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Орфографический</a:t>
                      </a:r>
                      <a:r>
                        <a:rPr sz="18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словарь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Математика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Линейку,</a:t>
                      </a:r>
                      <a:r>
                        <a:rPr sz="16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не</a:t>
                      </a:r>
                      <a:r>
                        <a:rPr sz="16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содержащую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справочной</a:t>
                      </a:r>
                      <a:r>
                        <a:rPr sz="16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информации;</a:t>
                      </a:r>
                      <a:r>
                        <a:rPr sz="1600" spc="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выдаваемые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вместе</a:t>
                      </a:r>
                      <a:r>
                        <a:rPr sz="16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с</a:t>
                      </a:r>
                      <a:r>
                        <a:rPr sz="16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КИМ</a:t>
                      </a:r>
                      <a:r>
                        <a:rPr sz="16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справочные</a:t>
                      </a:r>
                      <a:r>
                        <a:rPr sz="16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материалы.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Физика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Непрограммируемый</a:t>
                      </a:r>
                      <a:r>
                        <a:rPr sz="1800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калькулятор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с</a:t>
                      </a:r>
                      <a:r>
                        <a:rPr sz="180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возможностью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вычисления</a:t>
                      </a:r>
                      <a:r>
                        <a:rPr sz="18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тригонометрических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функций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(cos,</a:t>
                      </a:r>
                      <a:r>
                        <a:rPr sz="180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sin,</a:t>
                      </a:r>
                      <a:r>
                        <a:rPr sz="180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tg)</a:t>
                      </a:r>
                      <a:r>
                        <a:rPr sz="18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18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линейкой.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Химия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635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Периодическая</a:t>
                      </a:r>
                      <a:r>
                        <a:rPr sz="18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система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химических</a:t>
                      </a:r>
                      <a:r>
                        <a:rPr sz="18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элементов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Д.И.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Менделеева;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таблица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растворимости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солей,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кислот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оснований</a:t>
                      </a:r>
                      <a:r>
                        <a:rPr sz="1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в</a:t>
                      </a:r>
                      <a:r>
                        <a:rPr sz="1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воде;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электрохимический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ряд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напряжений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металлов;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непрограммируемый</a:t>
                      </a:r>
                      <a:r>
                        <a:rPr sz="1800" spc="-114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калькулятор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Биология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Линейка</a:t>
                      </a:r>
                      <a:r>
                        <a:rPr sz="1800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 непрограммируемый</a:t>
                      </a:r>
                      <a:r>
                        <a:rPr sz="1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калькулятор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География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Линейка,</a:t>
                      </a:r>
                      <a:r>
                        <a:rPr sz="1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непрограммируемый</a:t>
                      </a:r>
                      <a:r>
                        <a:rPr sz="1800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калькулятор</a:t>
                      </a:r>
                      <a:r>
                        <a:rPr sz="18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18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географические</a:t>
                      </a:r>
                      <a:r>
                        <a:rPr sz="1800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атласы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для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25" dirty="0">
                          <a:latin typeface="Times New Roman" panose="02020603050405020304"/>
                          <a:cs typeface="Times New Roman" panose="02020603050405020304"/>
                        </a:rPr>
                        <a:t>7–9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классов</a:t>
                      </a:r>
                      <a:r>
                        <a:rPr sz="1800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(любого</a:t>
                      </a:r>
                      <a:r>
                        <a:rPr sz="1800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издательства)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8839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Литература</a:t>
                      </a: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81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Орфографический</a:t>
                      </a:r>
                      <a:r>
                        <a:rPr sz="1800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словарь,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полные</a:t>
                      </a:r>
                      <a:r>
                        <a:rPr sz="1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тексты</a:t>
                      </a:r>
                      <a:r>
                        <a:rPr sz="1800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20" dirty="0">
                          <a:latin typeface="Times New Roman" panose="02020603050405020304"/>
                          <a:cs typeface="Times New Roman" panose="02020603050405020304"/>
                        </a:rPr>
                        <a:t>художественных</a:t>
                      </a:r>
                      <a:r>
                        <a:rPr sz="1800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произведений,</a:t>
                      </a:r>
                      <a:r>
                        <a:rPr sz="1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а</a:t>
                      </a:r>
                      <a:r>
                        <a:rPr sz="1800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также</a:t>
                      </a:r>
                      <a:r>
                        <a:rPr sz="1800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800" spc="-10" dirty="0">
                          <a:latin typeface="Times New Roman" panose="02020603050405020304"/>
                          <a:cs typeface="Times New Roman" panose="02020603050405020304"/>
                        </a:rPr>
                        <a:t>сборники </a:t>
                      </a:r>
                      <a:r>
                        <a:rPr sz="1800" dirty="0">
                          <a:latin typeface="Times New Roman" panose="02020603050405020304"/>
                          <a:cs typeface="Times New Roman" panose="02020603050405020304"/>
                        </a:rPr>
                        <a:t>лирики</a:t>
                      </a:r>
                      <a:r>
                        <a:rPr sz="1800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(см.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Приложение</a:t>
                      </a:r>
                      <a:r>
                        <a:rPr sz="160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r>
                        <a:rPr sz="16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«Список</a:t>
                      </a:r>
                      <a:r>
                        <a:rPr sz="16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произведений,</a:t>
                      </a:r>
                      <a:r>
                        <a:rPr sz="1600" spc="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16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20" dirty="0">
                          <a:latin typeface="Times New Roman" panose="02020603050405020304"/>
                          <a:cs typeface="Times New Roman" panose="02020603050405020304"/>
                        </a:rPr>
                        <a:t>которым</a:t>
                      </a:r>
                      <a:r>
                        <a:rPr sz="16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могут</a:t>
                      </a:r>
                      <a:r>
                        <a:rPr sz="16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20" dirty="0">
                          <a:latin typeface="Times New Roman" panose="02020603050405020304"/>
                          <a:cs typeface="Times New Roman" panose="02020603050405020304"/>
                        </a:rPr>
                        <a:t>формулироваться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задания</a:t>
                      </a:r>
                      <a:r>
                        <a:rPr sz="1600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КИМ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16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литературе</a:t>
                      </a:r>
                      <a:r>
                        <a:rPr sz="16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dirty="0">
                          <a:latin typeface="Times New Roman" panose="02020603050405020304"/>
                          <a:cs typeface="Times New Roman" panose="02020603050405020304"/>
                        </a:rPr>
                        <a:t>основного</a:t>
                      </a:r>
                      <a:r>
                        <a:rPr sz="1600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20" dirty="0">
                          <a:latin typeface="Times New Roman" panose="02020603050405020304"/>
                          <a:cs typeface="Times New Roman" panose="02020603050405020304"/>
                        </a:rPr>
                        <a:t>государственного</a:t>
                      </a:r>
                      <a:r>
                        <a:rPr sz="1600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1600" spc="-10" dirty="0">
                          <a:latin typeface="Times New Roman" panose="02020603050405020304"/>
                          <a:cs typeface="Times New Roman" panose="02020603050405020304"/>
                        </a:rPr>
                        <a:t>экзамена»).</a:t>
                      </a: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2582" rIns="0" bIns="0" rtlCol="0">
            <a:spAutoFit/>
          </a:bodyPr>
          <a:lstStyle/>
          <a:p>
            <a:pPr marL="1377315">
              <a:lnSpc>
                <a:spcPct val="100000"/>
              </a:lnSpc>
              <a:spcBef>
                <a:spcPts val="105"/>
              </a:spcBef>
            </a:pPr>
            <a:r>
              <a:rPr sz="4400" spc="-110" dirty="0">
                <a:solidFill>
                  <a:srgbClr val="1F5F9F"/>
                </a:solidFill>
              </a:rPr>
              <a:t>Особенности</a:t>
            </a:r>
            <a:r>
              <a:rPr sz="4400" spc="-245" dirty="0">
                <a:solidFill>
                  <a:srgbClr val="1F5F9F"/>
                </a:solidFill>
              </a:rPr>
              <a:t> </a:t>
            </a:r>
            <a:r>
              <a:rPr sz="4400" spc="-70" dirty="0">
                <a:solidFill>
                  <a:srgbClr val="1F5F9F"/>
                </a:solidFill>
              </a:rPr>
              <a:t>ГИА</a:t>
            </a:r>
            <a:r>
              <a:rPr sz="4400" spc="-190" dirty="0">
                <a:solidFill>
                  <a:srgbClr val="1F5F9F"/>
                </a:solidFill>
              </a:rPr>
              <a:t> </a:t>
            </a:r>
            <a:r>
              <a:rPr sz="4400" spc="-40" dirty="0">
                <a:solidFill>
                  <a:srgbClr val="1F5F9F"/>
                </a:solidFill>
              </a:rPr>
              <a:t>по</a:t>
            </a:r>
            <a:r>
              <a:rPr sz="4400" spc="-195" dirty="0">
                <a:solidFill>
                  <a:srgbClr val="1F5F9F"/>
                </a:solidFill>
              </a:rPr>
              <a:t> </a:t>
            </a:r>
            <a:r>
              <a:rPr sz="4400" spc="-110" dirty="0">
                <a:solidFill>
                  <a:srgbClr val="1F5F9F"/>
                </a:solidFill>
              </a:rPr>
              <a:t>математике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23950" y="2276983"/>
            <a:ext cx="10345420" cy="3195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310"/>
              </a:lnSpc>
              <a:spcBef>
                <a:spcPts val="100"/>
              </a:spcBef>
            </a:pPr>
            <a:r>
              <a:rPr sz="3600" dirty="0">
                <a:latin typeface="Times New Roman" panose="02020603050405020304"/>
                <a:cs typeface="Times New Roman" panose="02020603050405020304"/>
              </a:rPr>
              <a:t>Минимальный</a:t>
            </a:r>
            <a:r>
              <a:rPr sz="3600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spc="-40" dirty="0">
                <a:latin typeface="Times New Roman" panose="02020603050405020304"/>
                <a:cs typeface="Times New Roman" panose="02020603050405020304"/>
              </a:rPr>
              <a:t>результат</a:t>
            </a:r>
            <a:r>
              <a:rPr sz="36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spc="-10" dirty="0">
                <a:latin typeface="Times New Roman" panose="02020603050405020304"/>
                <a:cs typeface="Times New Roman" panose="02020603050405020304"/>
              </a:rPr>
              <a:t>выполнения</a:t>
            </a:r>
            <a:endParaRPr sz="36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ts val="4790"/>
              </a:lnSpc>
            </a:pPr>
            <a:r>
              <a:rPr sz="3600" spc="-10" dirty="0">
                <a:latin typeface="Times New Roman" panose="02020603050405020304"/>
                <a:cs typeface="Times New Roman" panose="02020603050405020304"/>
              </a:rPr>
              <a:t>экзаменационной</a:t>
            </a:r>
            <a:r>
              <a:rPr sz="36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работы</a:t>
            </a:r>
            <a:r>
              <a:rPr sz="36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6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spc="-30" dirty="0">
                <a:latin typeface="Times New Roman" panose="02020603050405020304"/>
                <a:cs typeface="Times New Roman" panose="02020603050405020304"/>
              </a:rPr>
              <a:t>математике</a:t>
            </a:r>
            <a:r>
              <a:rPr sz="36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6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8</a:t>
            </a:r>
            <a:r>
              <a:rPr sz="4000" b="1" i="1" u="sng" spc="-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баллов.</a:t>
            </a: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565"/>
              </a:spcBef>
            </a:pPr>
            <a:endParaRPr sz="3600">
              <a:latin typeface="Times New Roman" panose="02020603050405020304"/>
              <a:cs typeface="Times New Roman" panose="02020603050405020304"/>
            </a:endParaRPr>
          </a:p>
          <a:p>
            <a:pPr marL="399415" marR="392430" algn="ctr">
              <a:lnSpc>
                <a:spcPct val="100000"/>
              </a:lnSpc>
            </a:pPr>
            <a:r>
              <a:rPr sz="3600" dirty="0"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36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этом</a:t>
            </a:r>
            <a:r>
              <a:rPr sz="36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4000" b="1" i="1" u="sng" spc="-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менее</a:t>
            </a:r>
            <a:r>
              <a:rPr sz="4000" b="1" i="1" u="sng" spc="-6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4000" b="1" i="1" u="sng" spc="-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баллов</a:t>
            </a:r>
            <a:r>
              <a:rPr sz="4000" b="1" i="1" u="sng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4000" b="1" i="1" u="sng" spc="-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8</a:t>
            </a:r>
            <a:r>
              <a:rPr sz="4000" b="1" i="1" u="sng" spc="-6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должно</a:t>
            </a:r>
            <a:r>
              <a:rPr sz="36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spc="-20" dirty="0">
                <a:latin typeface="Times New Roman" panose="02020603050405020304"/>
                <a:cs typeface="Times New Roman" panose="02020603050405020304"/>
              </a:rPr>
              <a:t>быть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получено</a:t>
            </a:r>
            <a:r>
              <a:rPr sz="36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36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выполнение</a:t>
            </a:r>
            <a:r>
              <a:rPr sz="36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заданий</a:t>
            </a:r>
            <a:r>
              <a:rPr sz="36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6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spc="-10" dirty="0">
                <a:latin typeface="Times New Roman" panose="02020603050405020304"/>
                <a:cs typeface="Times New Roman" panose="02020603050405020304"/>
              </a:rPr>
              <a:t>геометрии.</a:t>
            </a:r>
            <a:endParaRPr sz="36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840" rIns="0" bIns="0" rtlCol="0">
            <a:spAutoFit/>
          </a:bodyPr>
          <a:lstStyle/>
          <a:p>
            <a:pPr marL="553085">
              <a:lnSpc>
                <a:spcPct val="100000"/>
              </a:lnSpc>
              <a:spcBef>
                <a:spcPts val="95"/>
              </a:spcBef>
            </a:pPr>
            <a:r>
              <a:rPr spc="-114" dirty="0">
                <a:solidFill>
                  <a:srgbClr val="1F5F9F"/>
                </a:solidFill>
              </a:rPr>
              <a:t>Особенности</a:t>
            </a:r>
            <a:r>
              <a:rPr spc="-185" dirty="0">
                <a:solidFill>
                  <a:srgbClr val="1F5F9F"/>
                </a:solidFill>
              </a:rPr>
              <a:t> </a:t>
            </a:r>
            <a:r>
              <a:rPr spc="-125" dirty="0">
                <a:solidFill>
                  <a:srgbClr val="1F5F9F"/>
                </a:solidFill>
              </a:rPr>
              <a:t>проведения</a:t>
            </a:r>
            <a:r>
              <a:rPr spc="-190" dirty="0">
                <a:solidFill>
                  <a:srgbClr val="1F5F9F"/>
                </a:solidFill>
              </a:rPr>
              <a:t> </a:t>
            </a:r>
            <a:r>
              <a:rPr spc="-100" dirty="0">
                <a:solidFill>
                  <a:srgbClr val="1F5F9F"/>
                </a:solidFill>
              </a:rPr>
              <a:t>ОГЭ</a:t>
            </a:r>
            <a:r>
              <a:rPr spc="-145" dirty="0">
                <a:solidFill>
                  <a:srgbClr val="1F5F9F"/>
                </a:solidFill>
              </a:rPr>
              <a:t> </a:t>
            </a:r>
            <a:r>
              <a:rPr spc="-65" dirty="0">
                <a:solidFill>
                  <a:srgbClr val="1F5F9F"/>
                </a:solidFill>
              </a:rPr>
              <a:t>по</a:t>
            </a:r>
            <a:r>
              <a:rPr spc="-170" dirty="0">
                <a:solidFill>
                  <a:srgbClr val="1F5F9F"/>
                </a:solidFill>
              </a:rPr>
              <a:t> </a:t>
            </a:r>
            <a:r>
              <a:rPr spc="-40" dirty="0">
                <a:solidFill>
                  <a:srgbClr val="1F5F9F"/>
                </a:solidFill>
              </a:rPr>
              <a:t>предметам</a:t>
            </a:r>
            <a:endParaRPr spc="-40" dirty="0">
              <a:solidFill>
                <a:srgbClr val="1F5F9F"/>
              </a:soli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03250" y="1593850"/>
          <a:ext cx="11290300" cy="4784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800"/>
                <a:gridCol w="7848600"/>
              </a:tblGrid>
              <a:tr h="579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5"/>
                        </a:spcBef>
                      </a:pPr>
                      <a:r>
                        <a:rPr sz="32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Предмет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BF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5"/>
                        </a:spcBef>
                      </a:pPr>
                      <a:r>
                        <a:rPr sz="3200" b="1" dirty="0">
                          <a:latin typeface="Times New Roman" panose="02020603050405020304"/>
                          <a:cs typeface="Times New Roman" panose="02020603050405020304"/>
                        </a:rPr>
                        <a:t>Особенности</a:t>
                      </a:r>
                      <a:r>
                        <a:rPr sz="3200" b="1" spc="-19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32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проведения</a:t>
                      </a:r>
                      <a:endParaRPr sz="3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BF6"/>
                    </a:solidFill>
                  </a:tcPr>
                </a:tc>
              </a:tr>
              <a:tr h="9442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45"/>
                        </a:spcBef>
                      </a:pPr>
                      <a:r>
                        <a:rPr sz="2800" b="1" spc="-20" dirty="0">
                          <a:latin typeface="Times New Roman" panose="02020603050405020304"/>
                          <a:cs typeface="Times New Roman" panose="02020603050405020304"/>
                        </a:rPr>
                        <a:t>Английский</a:t>
                      </a:r>
                      <a:r>
                        <a:rPr sz="2800" b="1" spc="-1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spc="-2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470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Письменная</a:t>
                      </a:r>
                      <a:r>
                        <a:rPr sz="2800" spc="-1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часть/устная</a:t>
                      </a:r>
                      <a:r>
                        <a:rPr sz="2800" spc="-1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часть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(компьютерная</a:t>
                      </a:r>
                      <a:r>
                        <a:rPr sz="2800" b="1" spc="-1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форма)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2225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Химия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227965" marR="222885" indent="381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Задания</a:t>
                      </a:r>
                      <a:r>
                        <a:rPr sz="28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23</a:t>
                      </a:r>
                      <a:r>
                        <a:rPr sz="2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8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24</a:t>
                      </a:r>
                      <a:r>
                        <a:rPr sz="2800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20" dirty="0">
                          <a:latin typeface="Times New Roman" panose="02020603050405020304"/>
                          <a:cs typeface="Times New Roman" panose="02020603050405020304"/>
                        </a:rPr>
                        <a:t>предусматривают</a:t>
                      </a:r>
                      <a:r>
                        <a:rPr sz="2800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выполнение </a:t>
                      </a:r>
                      <a:r>
                        <a:rPr sz="2800" spc="-20" dirty="0">
                          <a:latin typeface="Times New Roman" panose="02020603050405020304"/>
                          <a:cs typeface="Times New Roman" panose="02020603050405020304"/>
                        </a:rPr>
                        <a:t>химического</a:t>
                      </a:r>
                      <a:r>
                        <a:rPr sz="2800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эксперимента.</a:t>
                      </a:r>
                      <a:r>
                        <a:rPr sz="2800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Для</a:t>
                      </a:r>
                      <a:r>
                        <a:rPr sz="2800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этого</a:t>
                      </a:r>
                      <a:r>
                        <a:rPr sz="2800" spc="-9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участнику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06045" marR="99695" algn="ctr">
                        <a:lnSpc>
                          <a:spcPct val="100000"/>
                        </a:lnSpc>
                      </a:pP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экзамена</a:t>
                      </a:r>
                      <a:r>
                        <a:rPr sz="2800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предлагается</a:t>
                      </a:r>
                      <a:r>
                        <a:rPr sz="2800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индивидуальный</a:t>
                      </a:r>
                      <a:r>
                        <a:rPr sz="2800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35" dirty="0">
                          <a:latin typeface="Times New Roman" panose="02020603050405020304"/>
                          <a:cs typeface="Times New Roman" panose="02020603050405020304"/>
                        </a:rPr>
                        <a:t>комплект,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состоящий</a:t>
                      </a:r>
                      <a:r>
                        <a:rPr sz="2800" spc="-9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из</a:t>
                      </a:r>
                      <a:r>
                        <a:rPr sz="2800" spc="-9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определённого</a:t>
                      </a:r>
                      <a:r>
                        <a:rPr sz="2800" spc="-9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набора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spc="-30" dirty="0">
                          <a:latin typeface="Times New Roman" panose="02020603050405020304"/>
                          <a:cs typeface="Times New Roman" panose="02020603050405020304"/>
                        </a:rPr>
                        <a:t>оборудования</a:t>
                      </a:r>
                      <a:r>
                        <a:rPr sz="2800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800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реактивов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Физика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Выполнение</a:t>
                      </a:r>
                      <a:r>
                        <a:rPr sz="2800" spc="-1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экспериментального</a:t>
                      </a:r>
                      <a:r>
                        <a:rPr sz="2800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задания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Информатика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Компьютерная</a:t>
                      </a:r>
                      <a:r>
                        <a:rPr sz="28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dirty="0">
                          <a:latin typeface="Times New Roman" panose="02020603050405020304"/>
                          <a:cs typeface="Times New Roman" panose="02020603050405020304"/>
                        </a:rPr>
                        <a:t>форма</a:t>
                      </a:r>
                      <a:r>
                        <a:rPr sz="28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dirty="0">
                          <a:latin typeface="Times New Roman" panose="02020603050405020304"/>
                          <a:cs typeface="Times New Roman" panose="02020603050405020304"/>
                        </a:rPr>
                        <a:t>с</a:t>
                      </a:r>
                      <a:r>
                        <a:rPr sz="2800" b="1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dirty="0">
                          <a:latin typeface="Times New Roman" panose="02020603050405020304"/>
                          <a:cs typeface="Times New Roman" panose="02020603050405020304"/>
                        </a:rPr>
                        <a:t>2024</a:t>
                      </a:r>
                      <a:r>
                        <a:rPr sz="28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spc="-20" dirty="0">
                          <a:latin typeface="Times New Roman" panose="02020603050405020304"/>
                          <a:cs typeface="Times New Roman" panose="02020603050405020304"/>
                        </a:rPr>
                        <a:t>года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43121" y="498094"/>
            <a:ext cx="4908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6FC0"/>
                </a:solidFill>
              </a:rPr>
              <a:t>Сроки</a:t>
            </a:r>
            <a:r>
              <a:rPr sz="3600" spc="-185" dirty="0">
                <a:solidFill>
                  <a:srgbClr val="006FC0"/>
                </a:solidFill>
              </a:rPr>
              <a:t> </a:t>
            </a:r>
            <a:r>
              <a:rPr sz="3600" spc="-40" dirty="0">
                <a:solidFill>
                  <a:srgbClr val="006FC0"/>
                </a:solidFill>
              </a:rPr>
              <a:t>проведения</a:t>
            </a:r>
            <a:r>
              <a:rPr sz="3600" spc="-140" dirty="0">
                <a:solidFill>
                  <a:srgbClr val="006FC0"/>
                </a:solidFill>
              </a:rPr>
              <a:t> </a:t>
            </a:r>
            <a:r>
              <a:rPr sz="3600" spc="-25" dirty="0">
                <a:solidFill>
                  <a:srgbClr val="006FC0"/>
                </a:solidFill>
              </a:rPr>
              <a:t>ГИА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13891" y="1350009"/>
            <a:ext cx="1060196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2000" spc="3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spc="3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ОГЭ</a:t>
            </a:r>
            <a:r>
              <a:rPr sz="2000" spc="3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3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ГВЭ</a:t>
            </a:r>
            <a:r>
              <a:rPr sz="2000" spc="3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предусматривается</a:t>
            </a:r>
            <a:r>
              <a:rPr sz="2000" spc="3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единое</a:t>
            </a:r>
            <a:r>
              <a:rPr sz="2000" spc="3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расписание</a:t>
            </a:r>
            <a:r>
              <a:rPr sz="2000" spc="3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экзаменов,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продолжительность</a:t>
            </a:r>
            <a:r>
              <a:rPr sz="2000" spc="3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</a:t>
            </a:r>
            <a:r>
              <a:rPr sz="2000" spc="3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ия</a:t>
            </a:r>
            <a:r>
              <a:rPr sz="2000" spc="3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экзаменов,</a:t>
            </a:r>
            <a:r>
              <a:rPr sz="2000" spc="3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требования</a:t>
            </a:r>
            <a:r>
              <a:rPr sz="2000" spc="3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2000" spc="3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использованию</a:t>
            </a:r>
            <a:r>
              <a:rPr sz="2000" spc="3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средств</a:t>
            </a:r>
            <a:r>
              <a:rPr sz="2000" spc="3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обучения</a:t>
            </a:r>
            <a:r>
              <a:rPr sz="2000" spc="3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воспитания,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используемых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проведении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кзаменов,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которые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ежегодно</a:t>
            </a:r>
            <a:r>
              <a:rPr sz="2000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утверждаются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приказом</a:t>
            </a:r>
            <a:r>
              <a:rPr sz="2000" spc="2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Министерства</a:t>
            </a:r>
            <a:r>
              <a:rPr sz="2000" spc="2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просвещения</a:t>
            </a:r>
            <a:r>
              <a:rPr sz="2000" spc="2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РФ</a:t>
            </a:r>
            <a:r>
              <a:rPr sz="2000" spc="2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2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Федеральной</a:t>
            </a:r>
            <a:r>
              <a:rPr sz="2000" spc="2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службы</a:t>
            </a:r>
            <a:r>
              <a:rPr sz="2000" spc="2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2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надзору</a:t>
            </a:r>
            <a:r>
              <a:rPr sz="2000" spc="2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2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сфере образования</a:t>
            </a:r>
            <a:r>
              <a:rPr sz="2000" spc="-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-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науки.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400" y="3214116"/>
            <a:ext cx="10515600" cy="372110"/>
          </a:xfrm>
          <a:prstGeom prst="rect">
            <a:avLst/>
          </a:prstGeom>
          <a:ln w="24384">
            <a:solidFill>
              <a:srgbClr val="538ED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44780">
              <a:lnSpc>
                <a:spcPts val="2805"/>
              </a:lnSpc>
            </a:pPr>
            <a:r>
              <a:rPr sz="2400" spc="-55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проводится</a:t>
            </a:r>
            <a:r>
              <a:rPr sz="2400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35" dirty="0">
                <a:solidFill>
                  <a:srgbClr val="923735"/>
                </a:solidFill>
                <a:latin typeface="Times New Roman" panose="02020603050405020304"/>
                <a:cs typeface="Times New Roman" panose="02020603050405020304"/>
              </a:rPr>
              <a:t>досрочный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400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55" dirty="0">
                <a:solidFill>
                  <a:srgbClr val="006DC0"/>
                </a:solidFill>
                <a:latin typeface="Times New Roman" panose="02020603050405020304"/>
                <a:cs typeface="Times New Roman" panose="02020603050405020304"/>
              </a:rPr>
              <a:t>основной</a:t>
            </a:r>
            <a:r>
              <a:rPr sz="2800" b="1" spc="-130" dirty="0">
                <a:solidFill>
                  <a:srgbClr val="006D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40" dirty="0">
                <a:solidFill>
                  <a:srgbClr val="6D2D9F"/>
                </a:solidFill>
                <a:latin typeface="Times New Roman" panose="02020603050405020304"/>
                <a:cs typeface="Times New Roman" panose="02020603050405020304"/>
              </a:rPr>
              <a:t>дополнительный</a:t>
            </a:r>
            <a:r>
              <a:rPr sz="2800" b="1" spc="-100" dirty="0">
                <a:solidFill>
                  <a:srgbClr val="6D2D9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периоды.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400" y="3962400"/>
            <a:ext cx="10515600" cy="861060"/>
          </a:xfrm>
          <a:prstGeom prst="rect">
            <a:avLst/>
          </a:prstGeom>
          <a:ln w="24384">
            <a:solidFill>
              <a:srgbClr val="538ED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0645" algn="ctr">
              <a:lnSpc>
                <a:spcPts val="3265"/>
              </a:lnSpc>
            </a:pPr>
            <a:r>
              <a:rPr sz="28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8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каждом</a:t>
            </a:r>
            <a:r>
              <a:rPr sz="28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8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0" dirty="0">
                <a:latin typeface="Times New Roman" panose="02020603050405020304"/>
                <a:cs typeface="Times New Roman" panose="02020603050405020304"/>
              </a:rPr>
              <a:t>периодов</a:t>
            </a:r>
            <a:r>
              <a:rPr sz="28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8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25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8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предусматриваются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80645" algn="ctr">
              <a:lnSpc>
                <a:spcPct val="100000"/>
              </a:lnSpc>
            </a:pPr>
            <a:r>
              <a:rPr sz="2800" b="1" spc="-20" dirty="0">
                <a:solidFill>
                  <a:srgbClr val="933735"/>
                </a:solidFill>
                <a:latin typeface="Times New Roman" panose="02020603050405020304"/>
                <a:cs typeface="Times New Roman" panose="02020603050405020304"/>
              </a:rPr>
              <a:t>основные</a:t>
            </a:r>
            <a:r>
              <a:rPr sz="2800" b="1" spc="-65" dirty="0">
                <a:solidFill>
                  <a:srgbClr val="93373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8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538ED3"/>
                </a:solidFill>
                <a:latin typeface="Times New Roman" panose="02020603050405020304"/>
                <a:cs typeface="Times New Roman" panose="02020603050405020304"/>
              </a:rPr>
              <a:t>резервные</a:t>
            </a:r>
            <a:r>
              <a:rPr sz="2800" b="1" spc="-65" dirty="0">
                <a:solidFill>
                  <a:srgbClr val="538ED3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сроки.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" y="5253228"/>
            <a:ext cx="10515600" cy="923925"/>
          </a:xfrm>
          <a:prstGeom prst="rect">
            <a:avLst/>
          </a:prstGeom>
          <a:ln w="24384">
            <a:solidFill>
              <a:srgbClr val="538ED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8105" algn="ctr">
              <a:lnSpc>
                <a:spcPts val="2340"/>
              </a:lnSpc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200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участников</a:t>
            </a:r>
            <a:r>
              <a:rPr sz="200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3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9,</a:t>
            </a:r>
            <a:r>
              <a:rPr sz="200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00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имеющих</a:t>
            </a:r>
            <a:r>
              <a:rPr sz="2000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возможности</a:t>
            </a:r>
            <a:r>
              <a:rPr sz="2000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уважительным</a:t>
            </a:r>
            <a:r>
              <a:rPr sz="2000" spc="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причинам</a:t>
            </a:r>
            <a:r>
              <a:rPr sz="20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(болезнь</a:t>
            </a:r>
            <a:r>
              <a:rPr sz="2000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или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75565" algn="ctr">
              <a:lnSpc>
                <a:spcPct val="100000"/>
              </a:lnSpc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иные</a:t>
            </a:r>
            <a:r>
              <a:rPr sz="2000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обстоятельства),</a:t>
            </a:r>
            <a:r>
              <a:rPr sz="2000" spc="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latin typeface="Times New Roman" panose="02020603050405020304"/>
                <a:cs typeface="Times New Roman" panose="02020603050405020304"/>
              </a:rPr>
              <a:t>подтвержденным</a:t>
            </a:r>
            <a:r>
              <a:rPr sz="2000" b="1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latin typeface="Times New Roman" panose="02020603050405020304"/>
                <a:cs typeface="Times New Roman" panose="02020603050405020304"/>
              </a:rPr>
              <a:t>документально,</a:t>
            </a:r>
            <a:r>
              <a:rPr sz="2000" b="1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пройти</a:t>
            </a:r>
            <a:r>
              <a:rPr sz="20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4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0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основные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0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роки,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76835" algn="ctr">
              <a:lnSpc>
                <a:spcPct val="100000"/>
              </a:lnSpc>
            </a:pP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экзамены</a:t>
            </a:r>
            <a:r>
              <a:rPr sz="20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проводятся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досрочный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период.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0597" y="345694"/>
            <a:ext cx="72142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0" dirty="0">
                <a:solidFill>
                  <a:srgbClr val="232852"/>
                </a:solidFill>
              </a:rPr>
              <a:t>Нормативные</a:t>
            </a:r>
            <a:r>
              <a:rPr sz="3600" spc="-165" dirty="0">
                <a:solidFill>
                  <a:srgbClr val="232852"/>
                </a:solidFill>
              </a:rPr>
              <a:t> </a:t>
            </a:r>
            <a:r>
              <a:rPr sz="3600" spc="-95" dirty="0">
                <a:solidFill>
                  <a:srgbClr val="232852"/>
                </a:solidFill>
              </a:rPr>
              <a:t>правовые</a:t>
            </a:r>
            <a:r>
              <a:rPr sz="3600" spc="-20" dirty="0">
                <a:solidFill>
                  <a:srgbClr val="232852"/>
                </a:solidFill>
              </a:rPr>
              <a:t> </a:t>
            </a:r>
            <a:r>
              <a:rPr sz="3600" spc="-55" dirty="0">
                <a:solidFill>
                  <a:srgbClr val="232852"/>
                </a:solidFill>
              </a:rPr>
              <a:t>документы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95731" y="1079119"/>
            <a:ext cx="10709275" cy="1720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30" dirty="0">
                <a:latin typeface="Times New Roman" panose="02020603050405020304"/>
                <a:cs typeface="Times New Roman" panose="02020603050405020304"/>
              </a:rPr>
              <a:t>Ф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Е</a:t>
            </a:r>
            <a:r>
              <a:rPr sz="2400" b="1" spc="10" dirty="0">
                <a:latin typeface="Times New Roman" panose="02020603050405020304"/>
                <a:cs typeface="Times New Roman" panose="02020603050405020304"/>
              </a:rPr>
              <a:t>Д</a:t>
            </a:r>
            <a:r>
              <a:rPr sz="2400" b="1" spc="-20" dirty="0">
                <a:latin typeface="Times New Roman" panose="02020603050405020304"/>
                <a:cs typeface="Times New Roman" panose="02020603050405020304"/>
              </a:rPr>
              <a:t>Е</a:t>
            </a:r>
            <a:r>
              <a:rPr sz="2400" b="1" spc="-585" dirty="0">
                <a:latin typeface="Times New Roman" panose="02020603050405020304"/>
                <a:cs typeface="Times New Roman" panose="02020603050405020304"/>
              </a:rPr>
              <a:t>Р</a:t>
            </a:r>
            <a:r>
              <a:rPr sz="2400" b="1" spc="-30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2400" b="1" spc="-20" dirty="0">
                <a:latin typeface="Times New Roman" panose="02020603050405020304"/>
                <a:cs typeface="Times New Roman" panose="02020603050405020304"/>
              </a:rPr>
              <a:t>Л</a:t>
            </a:r>
            <a:r>
              <a:rPr sz="2400" b="1" spc="-50" dirty="0">
                <a:latin typeface="Times New Roman" panose="02020603050405020304"/>
                <a:cs typeface="Times New Roman" panose="02020603050405020304"/>
              </a:rPr>
              <a:t>Ь</a:t>
            </a:r>
            <a:r>
              <a:rPr sz="2400" b="1" spc="-20" dirty="0">
                <a:latin typeface="Times New Roman" panose="02020603050405020304"/>
                <a:cs typeface="Times New Roman" panose="02020603050405020304"/>
              </a:rPr>
              <a:t>Н</a:t>
            </a:r>
            <a:r>
              <a:rPr sz="2400" b="1" spc="-30" dirty="0">
                <a:latin typeface="Times New Roman" panose="02020603050405020304"/>
                <a:cs typeface="Times New Roman" panose="02020603050405020304"/>
              </a:rPr>
              <a:t>Ы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Е</a:t>
            </a:r>
            <a:r>
              <a:rPr sz="24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ЗАКОНЫ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354965" indent="-342265">
              <a:lnSpc>
                <a:spcPct val="100000"/>
              </a:lnSpc>
              <a:spcBef>
                <a:spcPts val="2315"/>
              </a:spcBef>
              <a:buFont typeface="Wingdings" panose="05000000000000000000"/>
              <a:buChar char=""/>
              <a:tabLst>
                <a:tab pos="354965" algn="l"/>
              </a:tabLst>
            </a:pP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Федеральный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закон</a:t>
            </a:r>
            <a:r>
              <a:rPr sz="24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«Об</a:t>
            </a:r>
            <a:r>
              <a:rPr sz="24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образовании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РФ»</a:t>
            </a:r>
            <a:r>
              <a:rPr sz="2400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от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29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декабря</a:t>
            </a:r>
            <a:r>
              <a:rPr sz="24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2012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24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273</a:t>
            </a: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–ФЗ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390"/>
              </a:spcBef>
            </a:pP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ПРИКАЗЫ</a:t>
            </a:r>
            <a:r>
              <a:rPr sz="24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МИНПРОСВЕЩЕНИЯ</a:t>
            </a:r>
            <a:r>
              <a:rPr sz="24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b="1" spc="-40" dirty="0">
                <a:latin typeface="Times New Roman" panose="02020603050405020304"/>
                <a:cs typeface="Times New Roman" panose="02020603050405020304"/>
              </a:rPr>
              <a:t> Р</a:t>
            </a:r>
            <a:r>
              <a:rPr sz="2400" b="1" spc="75" dirty="0">
                <a:latin typeface="Times New Roman" panose="02020603050405020304"/>
                <a:cs typeface="Times New Roman" panose="02020603050405020304"/>
              </a:rPr>
              <a:t>ОС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2400" b="1" spc="-5" dirty="0">
                <a:latin typeface="Times New Roman" panose="02020603050405020304"/>
                <a:cs typeface="Times New Roman" panose="02020603050405020304"/>
              </a:rPr>
              <a:t>БР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Н</a:t>
            </a:r>
            <a:r>
              <a:rPr sz="2400" b="1" spc="50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2400" b="1" spc="120" dirty="0">
                <a:latin typeface="Times New Roman" panose="02020603050405020304"/>
                <a:cs typeface="Times New Roman" panose="02020603050405020304"/>
              </a:rPr>
              <a:t>Д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ЗО</a:t>
            </a:r>
            <a:r>
              <a:rPr sz="2400" b="1" spc="-580" dirty="0">
                <a:latin typeface="Times New Roman" panose="02020603050405020304"/>
                <a:cs typeface="Times New Roman" panose="02020603050405020304"/>
              </a:rPr>
              <a:t>Р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24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РОССИИ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731" y="3017901"/>
            <a:ext cx="47224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6555" indent="-363855">
              <a:lnSpc>
                <a:spcPct val="100000"/>
              </a:lnSpc>
              <a:spcBef>
                <a:spcPts val="105"/>
              </a:spcBef>
              <a:buSzPct val="140000"/>
              <a:buFont typeface="Wingdings" panose="05000000000000000000"/>
              <a:buChar char=""/>
              <a:tabLst>
                <a:tab pos="376555" algn="l"/>
                <a:tab pos="1443355" algn="l"/>
                <a:tab pos="3274060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Приказ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Министерства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просвещения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39027" y="3017901"/>
            <a:ext cx="14516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Федеральной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2925" y="3017901"/>
            <a:ext cx="84581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30" dirty="0">
                <a:latin typeface="Times New Roman" panose="02020603050405020304"/>
                <a:cs typeface="Times New Roman" panose="02020603050405020304"/>
              </a:rPr>
              <a:t>службы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80017" y="3017901"/>
            <a:ext cx="2377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13510" algn="l"/>
                <a:tab pos="1730375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надзору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сфере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8631" y="3324225"/>
            <a:ext cx="30378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77975" algn="l"/>
                <a:tab pos="1957070" algn="l"/>
                <a:tab pos="2799715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образования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науки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от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40809" y="3017901"/>
            <a:ext cx="7713345" cy="9283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500">
              <a:lnSpc>
                <a:spcPct val="100000"/>
              </a:lnSpc>
              <a:spcBef>
                <a:spcPts val="105"/>
              </a:spcBef>
              <a:tabLst>
                <a:tab pos="2078355" algn="l"/>
              </a:tabLst>
            </a:pP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РФ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и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69215">
              <a:lnSpc>
                <a:spcPts val="2345"/>
              </a:lnSpc>
              <a:spcBef>
                <a:spcPts val="10"/>
              </a:spcBef>
              <a:tabLst>
                <a:tab pos="1430020" algn="l"/>
                <a:tab pos="1779905" algn="l"/>
                <a:tab pos="2263775" algn="l"/>
                <a:tab pos="3336925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04.04.2023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г.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232/551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«Об</a:t>
            </a:r>
            <a:r>
              <a:rPr sz="2000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утверждении</a:t>
            </a:r>
            <a:r>
              <a:rPr sz="2000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000" spc="3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345"/>
              </a:lnSpc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3083" y="3615004"/>
            <a:ext cx="629221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06095" algn="l"/>
                <a:tab pos="2597150" algn="l"/>
                <a:tab pos="4152265" algn="l"/>
                <a:tab pos="5497830" algn="l"/>
              </a:tabLst>
            </a:pP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образовательным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программам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общего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8631" y="3615004"/>
            <a:ext cx="3000375" cy="624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355"/>
              </a:lnSpc>
              <a:spcBef>
                <a:spcPts val="105"/>
              </a:spcBef>
              <a:tabLst>
                <a:tab pos="2022475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итоговой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2355"/>
              </a:lnSpc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образования»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34841" y="4213097"/>
            <a:ext cx="82194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40205" algn="l"/>
                <a:tab pos="2162810" algn="l"/>
                <a:tab pos="2586990" algn="l"/>
                <a:tab pos="2907030" algn="l"/>
                <a:tab pos="3931285" algn="l"/>
                <a:tab pos="4632325" algn="l"/>
                <a:tab pos="5267960" algn="l"/>
                <a:tab pos="5702300" algn="l"/>
                <a:tab pos="6797675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просвещение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РФ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от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октября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2020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546</a:t>
            </a:r>
            <a:r>
              <a:rPr sz="200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«Об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утверждении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5731" y="4213097"/>
            <a:ext cx="1272540" cy="623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350"/>
              </a:lnSpc>
              <a:spcBef>
                <a:spcPts val="100"/>
              </a:spcBef>
              <a:buFont typeface="Wingdings" panose="05000000000000000000"/>
              <a:buChar char=""/>
              <a:tabLst>
                <a:tab pos="354965" algn="l"/>
              </a:tabLst>
            </a:pP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Приказ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355600">
              <a:lnSpc>
                <a:spcPts val="2350"/>
              </a:lnSpc>
            </a:pP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Порядка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00529" y="4213097"/>
            <a:ext cx="1568450" cy="62357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96850" marR="5080" indent="-184785">
              <a:lnSpc>
                <a:spcPts val="2300"/>
              </a:lnSpc>
              <a:spcBef>
                <a:spcPts val="260"/>
              </a:spcBef>
            </a:pP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Министерства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заполнения,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3505" y="4505705"/>
            <a:ext cx="82435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8850" algn="l"/>
                <a:tab pos="1337310" algn="l"/>
                <a:tab pos="2348865" algn="l"/>
                <a:tab pos="3699510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учет</a:t>
            </a:r>
            <a:r>
              <a:rPr sz="2000" spc="3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выдачи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аттестатов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	об</a:t>
            </a:r>
            <a:r>
              <a:rPr sz="20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20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снов</a:t>
            </a:r>
            <a:r>
              <a:rPr sz="2000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ном</a:t>
            </a:r>
            <a:r>
              <a:rPr sz="2000" spc="4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общем</a:t>
            </a:r>
            <a:r>
              <a:rPr sz="2000" spc="4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среднем</a:t>
            </a:r>
            <a:r>
              <a:rPr sz="2000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общем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3540" y="4796790"/>
            <a:ext cx="1127442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algn="just">
              <a:lnSpc>
                <a:spcPct val="100000"/>
              </a:lnSpc>
              <a:spcBef>
                <a:spcPts val="100"/>
              </a:spcBef>
            </a:pP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образовании</a:t>
            </a:r>
            <a:r>
              <a:rPr sz="2000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000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дубликатов»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97815" marR="5080" indent="-285750" algn="just">
              <a:lnSpc>
                <a:spcPct val="100000"/>
              </a:lnSpc>
              <a:buFont typeface="Wingdings" panose="05000000000000000000"/>
              <a:buChar char=""/>
              <a:tabLst>
                <a:tab pos="299085" algn="l"/>
              </a:tabLst>
            </a:pPr>
            <a:r>
              <a:rPr sz="2000" dirty="0">
                <a:latin typeface="Times New Roman" panose="02020603050405020304"/>
                <a:cs typeface="Times New Roman" panose="02020603050405020304"/>
              </a:rPr>
              <a:t>Приказ</a:t>
            </a:r>
            <a:r>
              <a:rPr sz="2000" spc="1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Минпросвещения</a:t>
            </a:r>
            <a:r>
              <a:rPr sz="2000" spc="1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России,</a:t>
            </a:r>
            <a:r>
              <a:rPr sz="2000" spc="1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Рособрнадзора</a:t>
            </a:r>
            <a:r>
              <a:rPr sz="2000" spc="1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от</a:t>
            </a:r>
            <a:r>
              <a:rPr sz="2000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09.02.2024</a:t>
            </a:r>
            <a:r>
              <a:rPr sz="2000" spc="1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2000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89/208</a:t>
            </a:r>
            <a:r>
              <a:rPr sz="2000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«Об</a:t>
            </a:r>
            <a:r>
              <a:rPr sz="2000" spc="1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утверждении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особенностей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2000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итоговой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r>
              <a:rPr sz="2000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образовательным</a:t>
            </a:r>
            <a:r>
              <a:rPr sz="2000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программам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20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среднего</a:t>
            </a:r>
            <a:r>
              <a:rPr sz="2000" spc="2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2000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образования,</a:t>
            </a:r>
            <a:r>
              <a:rPr sz="2000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формы</a:t>
            </a:r>
            <a:r>
              <a:rPr sz="2000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2000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итоговой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условий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допуска</a:t>
            </a:r>
            <a:r>
              <a:rPr sz="20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ней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2023/24,</a:t>
            </a:r>
            <a:r>
              <a:rPr sz="20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2024/25,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2025/26</a:t>
            </a:r>
            <a:r>
              <a:rPr sz="20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20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latin typeface="Times New Roman" panose="02020603050405020304"/>
                <a:cs typeface="Times New Roman" panose="02020603050405020304"/>
              </a:rPr>
              <a:t>годах»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6602" y="610869"/>
            <a:ext cx="1081278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62680" marR="5080" indent="-3650615">
              <a:lnSpc>
                <a:spcPct val="100000"/>
              </a:lnSpc>
              <a:spcBef>
                <a:spcPts val="95"/>
              </a:spcBef>
            </a:pPr>
            <a:r>
              <a:rPr u="sng" spc="-13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Опубликованы</a:t>
            </a:r>
            <a:r>
              <a:rPr u="sng" spc="-18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10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проекты</a:t>
            </a:r>
            <a:r>
              <a:rPr u="sng" spc="-19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10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расписания</a:t>
            </a:r>
            <a:r>
              <a:rPr u="sng" spc="-19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9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ЕГЭ,</a:t>
            </a:r>
            <a:r>
              <a:rPr u="sng" spc="-17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10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ОГЭ</a:t>
            </a:r>
            <a:r>
              <a:rPr u="sng" spc="-15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5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и</a:t>
            </a:r>
            <a:r>
              <a:rPr spc="-50" dirty="0">
                <a:solidFill>
                  <a:srgbClr val="9353C3"/>
                </a:solidFill>
              </a:rPr>
              <a:t> </a:t>
            </a:r>
            <a:r>
              <a:rPr u="sng" spc="-9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ГВЭ</a:t>
            </a:r>
            <a:r>
              <a:rPr u="sng" spc="-20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6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на</a:t>
            </a:r>
            <a:r>
              <a:rPr u="sng" spc="-190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9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2025</a:t>
            </a:r>
            <a:r>
              <a:rPr u="sng" spc="-21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 </a:t>
            </a:r>
            <a:r>
              <a:rPr u="sng" spc="-25" dirty="0">
                <a:solidFill>
                  <a:srgbClr val="9353C3"/>
                </a:solidFill>
                <a:uFill>
                  <a:solidFill>
                    <a:srgbClr val="9353C3"/>
                  </a:solidFill>
                </a:uFill>
                <a:hlinkClick r:id="rId1"/>
              </a:rPr>
              <a:t>год</a:t>
            </a:r>
            <a:endParaRPr u="sng" spc="-25" dirty="0">
              <a:solidFill>
                <a:srgbClr val="9353C3"/>
              </a:solidFill>
              <a:uFill>
                <a:solidFill>
                  <a:srgbClr val="9353C3"/>
                </a:solidFill>
              </a:uFill>
              <a:hlinkClick r:id="rId1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2446" y="2299843"/>
            <a:ext cx="10393680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Основной</a:t>
            </a:r>
            <a:r>
              <a:rPr sz="4400" b="1" spc="-55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период</a:t>
            </a:r>
            <a:r>
              <a:rPr sz="4400" b="1" spc="-3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4400" b="1" spc="-45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4400" b="1" u="sng" spc="-4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21</a:t>
            </a:r>
            <a:r>
              <a:rPr sz="4400" b="1" u="sng" spc="-6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мая</a:t>
            </a:r>
            <a:r>
              <a:rPr sz="4400" b="1" u="sng" spc="-4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4400" b="1" u="sng" spc="-4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16</a:t>
            </a:r>
            <a:r>
              <a:rPr sz="4400" b="1" u="sng" spc="-35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spc="-2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июня</a:t>
            </a:r>
            <a:endParaRPr sz="4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4400">
              <a:latin typeface="Times New Roman" panose="02020603050405020304"/>
              <a:cs typeface="Times New Roman" panose="02020603050405020304"/>
            </a:endParaRPr>
          </a:p>
          <a:p>
            <a:pPr marL="4445" algn="ctr">
              <a:lnSpc>
                <a:spcPct val="100000"/>
              </a:lnSpc>
            </a:pP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4400" b="1" u="sng" spc="-3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26</a:t>
            </a:r>
            <a:r>
              <a:rPr sz="4400" b="1" u="sng" spc="-25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июня</a:t>
            </a:r>
            <a:r>
              <a:rPr sz="4400" b="1" u="sng" spc="-25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4400" b="1" u="sng" spc="-3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2</a:t>
            </a:r>
            <a:r>
              <a:rPr sz="4400" b="1" u="sng" spc="-25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u="sng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июля</a:t>
            </a:r>
            <a:r>
              <a:rPr sz="4400" b="1" u="sng" spc="-50" dirty="0">
                <a:solidFill>
                  <a:srgbClr val="1A1A1A"/>
                </a:solidFill>
                <a:uFill>
                  <a:solidFill>
                    <a:srgbClr val="1A1A1A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4400" b="1" spc="-3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spc="-1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расписании</a:t>
            </a:r>
            <a:endParaRPr sz="4400">
              <a:latin typeface="Times New Roman" panose="02020603050405020304"/>
              <a:cs typeface="Times New Roman" panose="02020603050405020304"/>
            </a:endParaRPr>
          </a:p>
          <a:p>
            <a:pPr marL="12065" marR="5080" algn="ctr">
              <a:lnSpc>
                <a:spcPct val="100000"/>
              </a:lnSpc>
            </a:pPr>
            <a:r>
              <a:rPr sz="4400" b="1" spc="-1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предусмотрены</a:t>
            </a:r>
            <a:r>
              <a:rPr sz="4400" b="1" spc="-95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резервные</a:t>
            </a:r>
            <a:r>
              <a:rPr sz="4400" b="1" spc="-8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дни</a:t>
            </a:r>
            <a:r>
              <a:rPr sz="4400" b="1" spc="-6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4400" b="1" spc="-9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spc="-1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сдачи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экзаменов</a:t>
            </a:r>
            <a:r>
              <a:rPr sz="4400" b="1" spc="-6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4400" b="1" spc="-35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всем</a:t>
            </a:r>
            <a:r>
              <a:rPr sz="4400" b="1" spc="-35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400" b="1" spc="-10" dirty="0">
                <a:solidFill>
                  <a:srgbClr val="1A1A1A"/>
                </a:solidFill>
                <a:latin typeface="Times New Roman" panose="02020603050405020304"/>
                <a:cs typeface="Times New Roman" panose="02020603050405020304"/>
              </a:rPr>
              <a:t>предметам</a:t>
            </a:r>
            <a:endParaRPr sz="4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1086" y="371983"/>
            <a:ext cx="53733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6FC0"/>
                </a:solidFill>
              </a:rPr>
              <a:t>Порядок</a:t>
            </a:r>
            <a:r>
              <a:rPr sz="3600" spc="-185" dirty="0">
                <a:solidFill>
                  <a:srgbClr val="006FC0"/>
                </a:solidFill>
              </a:rPr>
              <a:t> </a:t>
            </a:r>
            <a:r>
              <a:rPr sz="3600" spc="-40" dirty="0">
                <a:solidFill>
                  <a:srgbClr val="006FC0"/>
                </a:solidFill>
              </a:rPr>
              <a:t>проведения</a:t>
            </a:r>
            <a:r>
              <a:rPr sz="3600" spc="-165" dirty="0">
                <a:solidFill>
                  <a:srgbClr val="006FC0"/>
                </a:solidFill>
              </a:rPr>
              <a:t> </a:t>
            </a:r>
            <a:r>
              <a:rPr sz="3600" spc="-25" dirty="0">
                <a:solidFill>
                  <a:srgbClr val="006FC0"/>
                </a:solidFill>
              </a:rPr>
              <a:t>ГИА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2891" y="957427"/>
            <a:ext cx="11217275" cy="181673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-1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день</a:t>
            </a:r>
            <a:r>
              <a:rPr sz="2000" spc="-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spc="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000" spc="-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учащийся прибывает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ППЭ</a:t>
            </a:r>
            <a:r>
              <a:rPr sz="20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000" b="1" i="1" spc="-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ранее</a:t>
            </a:r>
            <a:r>
              <a:rPr sz="2000" b="1" i="1" spc="-7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09.00</a:t>
            </a:r>
            <a:r>
              <a:rPr sz="2000" b="1" i="1" spc="-114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-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московскому</a:t>
            </a:r>
            <a:r>
              <a:rPr sz="2000" spc="-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времени.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 marR="55880">
              <a:lnSpc>
                <a:spcPct val="100000"/>
              </a:lnSpc>
              <a:spcBef>
                <a:spcPts val="695"/>
              </a:spcBef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Допуск</a:t>
            </a:r>
            <a:r>
              <a:rPr sz="2000" spc="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ППЭ</a:t>
            </a:r>
            <a:r>
              <a:rPr sz="2000" spc="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осуществляется</a:t>
            </a:r>
            <a:r>
              <a:rPr sz="2000" spc="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2000" b="1" i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наличии</a:t>
            </a:r>
            <a:r>
              <a:rPr sz="2000" b="1" i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документа</a:t>
            </a:r>
            <a:r>
              <a:rPr sz="2000" b="1" i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удостоверяющего</a:t>
            </a:r>
            <a:r>
              <a:rPr sz="2000" b="1" i="1" spc="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личность</a:t>
            </a:r>
            <a:r>
              <a:rPr sz="2000" b="1" i="1" spc="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000" b="1" i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2000" b="1" i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наличии 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b="1" i="1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списках</a:t>
            </a:r>
            <a:r>
              <a:rPr sz="2000" b="1" i="1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распределения.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0000"/>
              </a:lnSpc>
              <a:spcBef>
                <a:spcPts val="710"/>
              </a:spcBef>
              <a:tabLst>
                <a:tab pos="321945" algn="l"/>
                <a:tab pos="1167765" algn="l"/>
                <a:tab pos="2400935" algn="l"/>
                <a:tab pos="3612515" algn="l"/>
                <a:tab pos="3997960" algn="l"/>
                <a:tab pos="5040630" algn="l"/>
                <a:tab pos="5443220" algn="l"/>
                <a:tab pos="6878955" algn="l"/>
                <a:tab pos="7139305" algn="l"/>
                <a:tab pos="7875270" algn="l"/>
                <a:tab pos="8408670" algn="l"/>
                <a:tab pos="9035415" algn="l"/>
                <a:tab pos="9815830" algn="l"/>
                <a:tab pos="10951210" algn="l"/>
              </a:tabLst>
            </a:pP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случае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опоздания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участника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экзамен,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он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допускается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ППЭ,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этом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время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000" b="1" i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b="1" i="1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 </a:t>
            </a:r>
            <a:r>
              <a:rPr sz="2000" b="1" i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продлевается.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3400" y="2895600"/>
            <a:ext cx="11201400" cy="1108075"/>
          </a:xfrm>
          <a:prstGeom prst="rect">
            <a:avLst/>
          </a:prstGeom>
          <a:ln w="24384">
            <a:solidFill>
              <a:srgbClr val="538ED3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77470" marR="133350" algn="just">
              <a:lnSpc>
                <a:spcPts val="2880"/>
              </a:lnSpc>
              <a:spcBef>
                <a:spcPts val="15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Во</a:t>
            </a:r>
            <a:r>
              <a:rPr sz="240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время</a:t>
            </a:r>
            <a:r>
              <a:rPr sz="240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400" spc="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обучающиеся</a:t>
            </a:r>
            <a:r>
              <a:rPr sz="2400" spc="1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выходят</a:t>
            </a:r>
            <a:r>
              <a:rPr sz="240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400" spc="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75" dirty="0">
                <a:latin typeface="Times New Roman" panose="02020603050405020304"/>
                <a:cs typeface="Times New Roman" panose="02020603050405020304"/>
              </a:rPr>
              <a:t>аудитории</a:t>
            </a:r>
            <a:r>
              <a:rPr sz="2400" spc="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перемещаются</a:t>
            </a:r>
            <a:r>
              <a:rPr sz="2400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400" spc="1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ППЭ</a:t>
            </a:r>
            <a:r>
              <a:rPr sz="240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сопровождении</a:t>
            </a:r>
            <a:r>
              <a:rPr sz="2400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одного</a:t>
            </a:r>
            <a:r>
              <a:rPr sz="2400" spc="2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40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организаторов.</a:t>
            </a:r>
            <a:r>
              <a:rPr sz="240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240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выходе</a:t>
            </a:r>
            <a:r>
              <a:rPr sz="2400" spc="2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400" spc="2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40" dirty="0">
                <a:latin typeface="Times New Roman" panose="02020603050405020304"/>
                <a:cs typeface="Times New Roman" panose="02020603050405020304"/>
              </a:rPr>
              <a:t>аудитории</a:t>
            </a:r>
            <a:r>
              <a:rPr sz="2400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обучающиеся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оставляют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 экзаменационные</a:t>
            </a:r>
            <a:r>
              <a:rPr sz="24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материалы</a:t>
            </a:r>
            <a:r>
              <a:rPr sz="2400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черновики</a:t>
            </a:r>
            <a:r>
              <a:rPr sz="24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400" spc="-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рабочем</a:t>
            </a:r>
            <a:r>
              <a:rPr sz="240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столе.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28827" y="4262628"/>
            <a:ext cx="11210925" cy="2113915"/>
            <a:chOff x="528827" y="4262628"/>
            <a:chExt cx="11210925" cy="2113915"/>
          </a:xfrm>
        </p:grpSpPr>
        <p:sp>
          <p:nvSpPr>
            <p:cNvPr id="6" name="object 6"/>
            <p:cNvSpPr/>
            <p:nvPr/>
          </p:nvSpPr>
          <p:spPr>
            <a:xfrm>
              <a:off x="533399" y="4267200"/>
              <a:ext cx="11201400" cy="2105025"/>
            </a:xfrm>
            <a:custGeom>
              <a:avLst/>
              <a:gdLst/>
              <a:ahLst/>
              <a:cxnLst/>
              <a:rect l="l" t="t" r="r" b="b"/>
              <a:pathLst>
                <a:path w="11201400" h="2105025">
                  <a:moveTo>
                    <a:pt x="11201400" y="0"/>
                  </a:moveTo>
                  <a:lnTo>
                    <a:pt x="0" y="0"/>
                  </a:lnTo>
                  <a:lnTo>
                    <a:pt x="0" y="2104644"/>
                  </a:lnTo>
                  <a:lnTo>
                    <a:pt x="11201400" y="2104644"/>
                  </a:lnTo>
                  <a:lnTo>
                    <a:pt x="11201400" y="0"/>
                  </a:lnTo>
                  <a:close/>
                </a:path>
              </a:pathLst>
            </a:custGeom>
            <a:solidFill>
              <a:srgbClr val="B8CDE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33399" y="4267200"/>
              <a:ext cx="11201400" cy="2105025"/>
            </a:xfrm>
            <a:custGeom>
              <a:avLst/>
              <a:gdLst/>
              <a:ahLst/>
              <a:cxnLst/>
              <a:rect l="l" t="t" r="r" b="b"/>
              <a:pathLst>
                <a:path w="11201400" h="2105025">
                  <a:moveTo>
                    <a:pt x="0" y="2104644"/>
                  </a:moveTo>
                  <a:lnTo>
                    <a:pt x="11201400" y="2104644"/>
                  </a:lnTo>
                  <a:lnTo>
                    <a:pt x="11201400" y="0"/>
                  </a:lnTo>
                  <a:lnTo>
                    <a:pt x="0" y="0"/>
                  </a:lnTo>
                  <a:lnTo>
                    <a:pt x="0" y="2104644"/>
                  </a:lnTo>
                  <a:close/>
                </a:path>
              </a:pathLst>
            </a:custGeom>
            <a:ln w="9144">
              <a:solidFill>
                <a:srgbClr val="538ED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618744" y="4211192"/>
            <a:ext cx="11017250" cy="2112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14000"/>
              </a:lnSpc>
              <a:spcBef>
                <a:spcPts val="100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Участники</a:t>
            </a:r>
            <a:r>
              <a:rPr sz="2400" spc="4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9,</a:t>
            </a:r>
            <a:r>
              <a:rPr sz="2400" spc="4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допустившие</a:t>
            </a:r>
            <a:r>
              <a:rPr sz="2400" spc="4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нарушение</a:t>
            </a:r>
            <a:r>
              <a:rPr sz="2400" spc="4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400" spc="4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400" spc="4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,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удаляются</a:t>
            </a:r>
            <a:r>
              <a:rPr sz="2400" b="1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400" b="1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ППЭ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.</a:t>
            </a:r>
            <a:r>
              <a:rPr sz="2400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400" spc="3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данному</a:t>
            </a:r>
            <a:r>
              <a:rPr sz="2400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факту</a:t>
            </a:r>
            <a:r>
              <a:rPr sz="2400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составляется</a:t>
            </a:r>
            <a:r>
              <a:rPr sz="2400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акт,</a:t>
            </a:r>
            <a:r>
              <a:rPr sz="2400" spc="3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который</a:t>
            </a:r>
            <a:r>
              <a:rPr sz="2400" spc="3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передаётся</a:t>
            </a:r>
            <a:r>
              <a:rPr sz="2400" spc="3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на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рассмотрение</a:t>
            </a:r>
            <a:r>
              <a:rPr sz="24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ГЭК.</a:t>
            </a:r>
            <a:r>
              <a:rPr sz="24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Если</a:t>
            </a:r>
            <a:r>
              <a:rPr sz="24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факт</a:t>
            </a:r>
            <a:r>
              <a:rPr sz="2400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нарушения</a:t>
            </a:r>
            <a:r>
              <a:rPr sz="2400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участником</a:t>
            </a:r>
            <a:r>
              <a:rPr sz="24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ГИА-9</a:t>
            </a:r>
            <a:r>
              <a:rPr sz="24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400" spc="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проведения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400" spc="2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подтверждается,</a:t>
            </a:r>
            <a:r>
              <a:rPr sz="24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ГЭК</a:t>
            </a:r>
            <a:r>
              <a:rPr sz="2400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принимает</a:t>
            </a:r>
            <a:r>
              <a:rPr sz="240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решение</a:t>
            </a:r>
            <a:r>
              <a:rPr sz="24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об</a:t>
            </a:r>
            <a:r>
              <a:rPr sz="24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аннулировании</a:t>
            </a:r>
            <a:r>
              <a:rPr sz="24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результатов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участника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4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соответствующему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учебному</a:t>
            </a:r>
            <a:r>
              <a:rPr sz="24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предмету.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33340" y="535381"/>
            <a:ext cx="33381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>
                <a:solidFill>
                  <a:srgbClr val="006FC0"/>
                </a:solidFill>
              </a:rPr>
              <a:t>ЗАПРЕЩЕНО</a:t>
            </a:r>
            <a:endParaRPr spc="-45" dirty="0">
              <a:solidFill>
                <a:srgbClr val="006F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1491" y="1124887"/>
            <a:ext cx="10835005" cy="30841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92710" indent="-11430" algn="just">
              <a:lnSpc>
                <a:spcPct val="124000"/>
              </a:lnSpc>
              <a:spcBef>
                <a:spcPts val="110"/>
              </a:spcBef>
              <a:buSzPct val="96000"/>
              <a:buFont typeface="Times New Roman" panose="02020603050405020304"/>
              <a:buChar char="•"/>
              <a:tabLst>
                <a:tab pos="115570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Наличие</a:t>
            </a:r>
            <a:r>
              <a:rPr sz="2400" b="1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средств</a:t>
            </a:r>
            <a:r>
              <a:rPr sz="2400" b="1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связи,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электронно-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вычислительной</a:t>
            </a:r>
            <a:r>
              <a:rPr sz="2400" b="1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техники,</a:t>
            </a:r>
            <a:r>
              <a:rPr sz="2400" b="1" spc="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фото,</a:t>
            </a:r>
            <a:r>
              <a:rPr sz="2400" b="1" spc="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6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аудио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видеоаппаратуры,</a:t>
            </a:r>
            <a:r>
              <a:rPr sz="2400" b="1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справочных</a:t>
            </a:r>
            <a:r>
              <a:rPr sz="2400" b="1" spc="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материалов,</a:t>
            </a:r>
            <a:r>
              <a:rPr sz="2400" b="1" spc="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письменных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заметок</a:t>
            </a:r>
            <a:r>
              <a:rPr sz="2400" b="1" spc="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b="1" spc="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иных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средств</a:t>
            </a:r>
            <a:r>
              <a:rPr sz="2400" b="1" spc="-1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хранения</a:t>
            </a:r>
            <a:r>
              <a:rPr sz="2400" b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b="1" spc="-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передачи</a:t>
            </a:r>
            <a:r>
              <a:rPr sz="2400" b="1" spc="-114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информации.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715" indent="-10795" algn="just">
              <a:lnSpc>
                <a:spcPct val="100000"/>
              </a:lnSpc>
              <a:spcBef>
                <a:spcPts val="1235"/>
              </a:spcBef>
              <a:buSzPct val="96000"/>
              <a:buFont typeface="Times New Roman" panose="02020603050405020304"/>
              <a:buChar char="•"/>
              <a:tabLst>
                <a:tab pos="11620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Вынос</a:t>
            </a:r>
            <a:r>
              <a:rPr sz="2400" b="1" spc="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2400" b="1" spc="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аудитории</a:t>
            </a:r>
            <a:r>
              <a:rPr sz="2400" b="1" spc="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b="1" spc="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ППЭ</a:t>
            </a:r>
            <a:r>
              <a:rPr sz="2400" b="1" spc="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экзаменационных</a:t>
            </a:r>
            <a:r>
              <a:rPr sz="2400" b="1" spc="9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материалов</a:t>
            </a:r>
            <a:r>
              <a:rPr sz="2400" b="1" spc="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400" b="1" spc="9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бумажном</a:t>
            </a:r>
            <a:r>
              <a:rPr sz="2400" b="1" spc="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или электронном</a:t>
            </a:r>
            <a:r>
              <a:rPr sz="2400" b="1" spc="-5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носителях,</a:t>
            </a:r>
            <a:r>
              <a:rPr sz="2400" b="1" spc="-7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400" b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фотографирование.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5080" indent="-9525" algn="just">
              <a:lnSpc>
                <a:spcPct val="100000"/>
              </a:lnSpc>
              <a:spcBef>
                <a:spcPts val="600"/>
              </a:spcBef>
              <a:buSzPct val="96000"/>
              <a:buFont typeface="Times New Roman" panose="02020603050405020304"/>
              <a:buChar char="•"/>
              <a:tabLst>
                <a:tab pos="117475" algn="l"/>
              </a:tabLst>
            </a:pP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Оказание</a:t>
            </a:r>
            <a:r>
              <a:rPr sz="2400" b="1" spc="5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содействия</a:t>
            </a:r>
            <a:r>
              <a:rPr sz="2400" b="1" spc="5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другим</a:t>
            </a:r>
            <a:r>
              <a:rPr sz="2400" b="1" spc="55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участникам</a:t>
            </a:r>
            <a:r>
              <a:rPr sz="2400" b="1" spc="5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ОГЭ,</a:t>
            </a:r>
            <a:r>
              <a:rPr sz="2400" b="1" spc="5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b="1" spc="5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том</a:t>
            </a:r>
            <a:r>
              <a:rPr sz="2400" b="1" spc="5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числе</a:t>
            </a:r>
            <a:r>
              <a:rPr sz="2400" b="1" spc="5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передача</a:t>
            </a:r>
            <a:r>
              <a:rPr sz="2400" b="1" spc="5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им 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указанных</a:t>
            </a:r>
            <a:r>
              <a:rPr sz="2400" b="1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средств</a:t>
            </a:r>
            <a:r>
              <a:rPr sz="2400" b="1" spc="-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материалов.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496311" y="4654296"/>
            <a:ext cx="1246632" cy="1246631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3965447" y="4654296"/>
            <a:ext cx="2270760" cy="1313815"/>
            <a:chOff x="3965447" y="4654296"/>
            <a:chExt cx="2270760" cy="131381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9455" y="4712208"/>
              <a:ext cx="2124455" cy="115519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65447" y="4654296"/>
              <a:ext cx="2270760" cy="1313687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029455" y="4712208"/>
              <a:ext cx="2124710" cy="1152525"/>
            </a:xfrm>
            <a:custGeom>
              <a:avLst/>
              <a:gdLst/>
              <a:ahLst/>
              <a:cxnLst/>
              <a:rect l="l" t="t" r="r" b="b"/>
              <a:pathLst>
                <a:path w="2124710" h="1152525">
                  <a:moveTo>
                    <a:pt x="0" y="0"/>
                  </a:moveTo>
                  <a:lnTo>
                    <a:pt x="2124456" y="1152144"/>
                  </a:lnTo>
                </a:path>
              </a:pathLst>
            </a:custGeom>
            <a:ln w="853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2511" y="4565903"/>
            <a:ext cx="1399032" cy="1402080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8183880" y="4590288"/>
            <a:ext cx="1862455" cy="1356360"/>
            <a:chOff x="8183880" y="4590288"/>
            <a:chExt cx="1862455" cy="135636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50936" y="4645152"/>
              <a:ext cx="1712976" cy="119786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83880" y="4590288"/>
              <a:ext cx="1862327" cy="135636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250936" y="4645152"/>
              <a:ext cx="1713230" cy="1197610"/>
            </a:xfrm>
            <a:custGeom>
              <a:avLst/>
              <a:gdLst/>
              <a:ahLst/>
              <a:cxnLst/>
              <a:rect l="l" t="t" r="r" b="b"/>
              <a:pathLst>
                <a:path w="1713229" h="1197610">
                  <a:moveTo>
                    <a:pt x="0" y="0"/>
                  </a:moveTo>
                  <a:lnTo>
                    <a:pt x="1712722" y="1197432"/>
                  </a:lnTo>
                </a:path>
              </a:pathLst>
            </a:custGeom>
            <a:ln w="853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6838" y="427990"/>
            <a:ext cx="48901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40" dirty="0">
                <a:solidFill>
                  <a:srgbClr val="006FC0"/>
                </a:solidFill>
              </a:rPr>
              <a:t>Повторная</a:t>
            </a:r>
            <a:r>
              <a:rPr spc="-185" dirty="0">
                <a:solidFill>
                  <a:srgbClr val="006FC0"/>
                </a:solidFill>
              </a:rPr>
              <a:t> </a:t>
            </a:r>
            <a:r>
              <a:rPr spc="-135" dirty="0">
                <a:solidFill>
                  <a:srgbClr val="006FC0"/>
                </a:solidFill>
              </a:rPr>
              <a:t>сдача</a:t>
            </a:r>
            <a:r>
              <a:rPr spc="-155" dirty="0">
                <a:solidFill>
                  <a:srgbClr val="006FC0"/>
                </a:solidFill>
              </a:rPr>
              <a:t> </a:t>
            </a:r>
            <a:r>
              <a:rPr spc="-25" dirty="0">
                <a:solidFill>
                  <a:srgbClr val="006FC0"/>
                </a:solidFill>
              </a:rPr>
              <a:t>ГИА</a:t>
            </a:r>
            <a:endParaRPr spc="-25" dirty="0">
              <a:solidFill>
                <a:srgbClr val="006F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212850"/>
            <a:ext cx="10817225" cy="476250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algn="just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-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решению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председателя</a:t>
            </a:r>
            <a:r>
              <a:rPr sz="2000" spc="-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ГЭК</a:t>
            </a:r>
            <a:r>
              <a:rPr sz="2000" spc="-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повторно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сдаче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соответствующему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учебному</a:t>
            </a:r>
            <a:r>
              <a:rPr sz="2000" spc="-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предмету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текущем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учебном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году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(резервные</a:t>
            </a:r>
            <a:r>
              <a:rPr sz="2000" spc="409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сроки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периода)</a:t>
            </a:r>
            <a:r>
              <a:rPr sz="2000" spc="40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допускаются</a:t>
            </a:r>
            <a:r>
              <a:rPr sz="2000" spc="4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следующие обучающиеся: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marR="5715" indent="-182880" algn="just">
              <a:lnSpc>
                <a:spcPts val="2160"/>
              </a:lnSpc>
              <a:buClr>
                <a:srgbClr val="619DD1"/>
              </a:buClr>
              <a:buSzPct val="80000"/>
              <a:buFont typeface="Wingdings" panose="05000000000000000000"/>
              <a:buChar char=""/>
              <a:tabLst>
                <a:tab pos="194945" algn="l"/>
              </a:tabLst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получившие</a:t>
            </a:r>
            <a:r>
              <a:rPr sz="2000" spc="3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000" spc="4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000" spc="3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неудовлетворительный</a:t>
            </a:r>
            <a:r>
              <a:rPr sz="2000" b="1" spc="4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результат</a:t>
            </a:r>
            <a:r>
              <a:rPr sz="2000" b="1" spc="3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000" b="1" spc="3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более</a:t>
            </a:r>
            <a:r>
              <a:rPr sz="2000" b="1" spc="3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чем</a:t>
            </a:r>
            <a:r>
              <a:rPr sz="2000" b="1" spc="3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b="1" spc="3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двум</a:t>
            </a:r>
            <a:r>
              <a:rPr sz="2000" b="1" spc="37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учебным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2000" b="1" spc="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 кроме</a:t>
            </a:r>
            <a:r>
              <a:rPr sz="2000" b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</a:t>
            </a:r>
            <a:r>
              <a:rPr sz="2000" b="1" spc="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частников</a:t>
            </a:r>
            <a:r>
              <a:rPr sz="2000" b="1" spc="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ГИА, </a:t>
            </a:r>
            <a:r>
              <a:rPr sz="2000" b="1" spc="-3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проходящих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ГИА</a:t>
            </a:r>
            <a:r>
              <a:rPr sz="2000" b="1" spc="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000" b="1" spc="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только</a:t>
            </a:r>
            <a:r>
              <a:rPr sz="2000" b="1" spc="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2000" b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обязательным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учебным предметам);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marR="8255" indent="-182880" algn="just">
              <a:lnSpc>
                <a:spcPts val="2160"/>
              </a:lnSpc>
              <a:spcBef>
                <a:spcPts val="405"/>
              </a:spcBef>
              <a:buClr>
                <a:srgbClr val="619DD1"/>
              </a:buClr>
              <a:buSzPct val="80000"/>
              <a:buFont typeface="Wingdings" panose="05000000000000000000"/>
              <a:buChar char=""/>
              <a:tabLst>
                <a:tab pos="194945" algn="l"/>
              </a:tabLst>
            </a:pP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000" b="1" spc="1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явившиеся</a:t>
            </a:r>
            <a:r>
              <a:rPr sz="2000" b="1" spc="17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000" b="1" spc="17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экзамены</a:t>
            </a:r>
            <a:r>
              <a:rPr sz="2000" b="1" spc="1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b="1" spc="1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уважительным</a:t>
            </a:r>
            <a:r>
              <a:rPr sz="2000" b="1" spc="1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причинам</a:t>
            </a:r>
            <a:r>
              <a:rPr sz="2000" b="1" spc="1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(болезнь</a:t>
            </a:r>
            <a:r>
              <a:rPr sz="2000" spc="1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2000" spc="1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иные</a:t>
            </a:r>
            <a:r>
              <a:rPr sz="2000" spc="1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обстоятельства,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подтвержденные</a:t>
            </a:r>
            <a:r>
              <a:rPr sz="2000" spc="-1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документально);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indent="-182245" algn="just">
              <a:lnSpc>
                <a:spcPts val="2280"/>
              </a:lnSpc>
              <a:spcBef>
                <a:spcPts val="130"/>
              </a:spcBef>
              <a:buClr>
                <a:srgbClr val="619DD1"/>
              </a:buClr>
              <a:buSzPct val="80000"/>
              <a:buFont typeface="Wingdings" panose="05000000000000000000"/>
              <a:buChar char=""/>
              <a:tabLst>
                <a:tab pos="194945" algn="l"/>
              </a:tabLst>
            </a:pP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000" b="1" spc="1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завершившие</a:t>
            </a:r>
            <a:r>
              <a:rPr sz="2000" b="1" spc="1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выполнение</a:t>
            </a:r>
            <a:r>
              <a:rPr sz="2000" b="1" spc="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экзаменационной</a:t>
            </a:r>
            <a:r>
              <a:rPr sz="2000" b="1" spc="1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работы</a:t>
            </a:r>
            <a:r>
              <a:rPr sz="2000" b="1" spc="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000" b="1" spc="1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уважительным</a:t>
            </a:r>
            <a:r>
              <a:rPr sz="2000" b="1" spc="2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причинам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algn="just">
              <a:lnSpc>
                <a:spcPts val="2280"/>
              </a:lnSpc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(болезнь</a:t>
            </a:r>
            <a:r>
              <a:rPr sz="2000" spc="-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2000" spc="-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иные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обстоятельства,</a:t>
            </a:r>
            <a:r>
              <a:rPr sz="2000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подтвержденные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документально);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marR="5715" indent="-182880" algn="just">
              <a:lnSpc>
                <a:spcPts val="2160"/>
              </a:lnSpc>
              <a:spcBef>
                <a:spcPts val="425"/>
              </a:spcBef>
              <a:buClr>
                <a:srgbClr val="619DD1"/>
              </a:buClr>
              <a:buSzPct val="80000"/>
              <a:buFont typeface="Wingdings" panose="05000000000000000000"/>
              <a:buChar char=""/>
              <a:tabLst>
                <a:tab pos="194945" algn="l"/>
              </a:tabLst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апелляция</a:t>
            </a:r>
            <a:r>
              <a:rPr sz="2000" spc="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которых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2000" spc="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нарушении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установленного</a:t>
            </a:r>
            <a:r>
              <a:rPr sz="2000" spc="9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spc="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конфликтной комиссией</a:t>
            </a:r>
            <a:r>
              <a:rPr sz="2000" spc="2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была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удовлетворена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;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194945" marR="5080" indent="-182880" algn="just">
              <a:lnSpc>
                <a:spcPct val="90000"/>
              </a:lnSpc>
              <a:spcBef>
                <a:spcPts val="375"/>
              </a:spcBef>
              <a:buClr>
                <a:srgbClr val="619DD1"/>
              </a:buClr>
              <a:buSzPct val="80000"/>
              <a:buFont typeface="Wingdings" panose="05000000000000000000"/>
              <a:buChar char=""/>
              <a:tabLst>
                <a:tab pos="194945" algn="l"/>
              </a:tabLst>
            </a:pP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результаты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которых</a:t>
            </a:r>
            <a:r>
              <a:rPr sz="2000" spc="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были</a:t>
            </a:r>
            <a:r>
              <a:rPr sz="2000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аннулированы</a:t>
            </a:r>
            <a:r>
              <a:rPr sz="2000" spc="8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ГЭК</a:t>
            </a:r>
            <a:r>
              <a:rPr sz="2000" spc="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2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случае</a:t>
            </a:r>
            <a:r>
              <a:rPr sz="2000" b="1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выявления</a:t>
            </a:r>
            <a:r>
              <a:rPr sz="2000" b="1" spc="9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фактов</a:t>
            </a:r>
            <a:r>
              <a:rPr sz="2000" b="1" spc="8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000" b="1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нарушений </a:t>
            </a:r>
            <a:r>
              <a:rPr sz="2000" b="1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установленного</a:t>
            </a:r>
            <a:r>
              <a:rPr sz="2000" b="1" spc="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000" b="1" spc="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2000" b="1" spc="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1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ГИА</a:t>
            </a:r>
            <a:r>
              <a:rPr sz="2000" b="1" spc="5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000" spc="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совершенных</a:t>
            </a:r>
            <a:r>
              <a:rPr sz="2000" spc="6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лицами,</a:t>
            </a:r>
            <a:r>
              <a:rPr sz="2000" spc="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присутствующими</a:t>
            </a:r>
            <a:r>
              <a:rPr sz="2000" spc="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6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пункте проведения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экзаменов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(далее</a:t>
            </a:r>
            <a:r>
              <a:rPr sz="2000" spc="-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000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ППЭ)</a:t>
            </a:r>
            <a:r>
              <a:rPr sz="2000" spc="-4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000" spc="-5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день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экзамена,</a:t>
            </a:r>
            <a:r>
              <a:rPr sz="2000" spc="-3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2000" spc="-4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иными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2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(неустановленными)</a:t>
            </a:r>
            <a:r>
              <a:rPr sz="2000" spc="-25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Times New Roman" panose="02020603050405020304"/>
                <a:cs typeface="Times New Roman" panose="02020603050405020304"/>
              </a:rPr>
              <a:t>лицами.</a:t>
            </a:r>
            <a:endParaRPr sz="2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382152"/>
            <a:ext cx="8058150" cy="2600960"/>
          </a:xfrm>
          <a:prstGeom prst="rect">
            <a:avLst/>
          </a:prstGeom>
        </p:spPr>
        <p:txBody>
          <a:bodyPr vert="horz" wrap="square" lIns="0" tIns="324485" rIns="0" bIns="0" rtlCol="0">
            <a:spAutoFit/>
          </a:bodyPr>
          <a:lstStyle/>
          <a:p>
            <a:pPr marL="2980690">
              <a:lnSpc>
                <a:spcPct val="100000"/>
              </a:lnSpc>
              <a:spcBef>
                <a:spcPts val="2555"/>
              </a:spcBef>
            </a:pPr>
            <a:r>
              <a:rPr sz="4000" b="1" spc="-14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Повторная</a:t>
            </a:r>
            <a:r>
              <a:rPr sz="4000" b="1" spc="-1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сдача</a:t>
            </a:r>
            <a:r>
              <a:rPr sz="4000" b="1" spc="-15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ГИА</a:t>
            </a: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460"/>
              </a:spcBef>
            </a:pPr>
            <a:r>
              <a:rPr sz="40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4000" b="1" i="1" spc="-1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ранее</a:t>
            </a:r>
            <a:r>
              <a:rPr sz="4000" b="1" i="1" spc="-1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4000" b="1" i="1" spc="-1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сентября</a:t>
            </a:r>
            <a:r>
              <a:rPr sz="4000" b="1" i="1" spc="-1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текущего</a:t>
            </a:r>
            <a:r>
              <a:rPr sz="4000" b="1" i="1" spc="-1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года</a:t>
            </a: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965"/>
              </a:spcBef>
              <a:tabLst>
                <a:tab pos="3132455" algn="l"/>
                <a:tab pos="5055870" algn="l"/>
              </a:tabLst>
            </a:pPr>
            <a:r>
              <a:rPr sz="4000" spc="-10" dirty="0">
                <a:latin typeface="Times New Roman" panose="02020603050405020304"/>
                <a:cs typeface="Times New Roman" panose="02020603050405020304"/>
              </a:rPr>
              <a:t>Участники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4000" spc="-20" dirty="0">
                <a:latin typeface="Times New Roman" panose="02020603050405020304"/>
                <a:cs typeface="Times New Roman" panose="02020603050405020304"/>
              </a:rPr>
              <a:t>ГИА,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4000" spc="-10" dirty="0">
                <a:latin typeface="Times New Roman" panose="02020603050405020304"/>
                <a:cs typeface="Times New Roman" panose="02020603050405020304"/>
              </a:rPr>
              <a:t>получившие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84005" y="2348611"/>
            <a:ext cx="23209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8890" algn="l"/>
              </a:tabLst>
            </a:pPr>
            <a:r>
              <a:rPr sz="4000" spc="-25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4000" spc="-25" dirty="0">
                <a:latin typeface="Times New Roman" panose="02020603050405020304"/>
                <a:cs typeface="Times New Roman" panose="02020603050405020304"/>
              </a:rPr>
              <a:t>ГИА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2957906"/>
            <a:ext cx="10815955" cy="3074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Times New Roman" panose="02020603050405020304"/>
                <a:cs typeface="Times New Roman" panose="02020603050405020304"/>
              </a:rPr>
              <a:t>неудовлетворительные</a:t>
            </a:r>
            <a:r>
              <a:rPr sz="4000" spc="4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результаты</a:t>
            </a:r>
            <a:r>
              <a:rPr sz="4000" spc="4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более</a:t>
            </a:r>
            <a:r>
              <a:rPr sz="4000" spc="4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чем</a:t>
            </a:r>
            <a:r>
              <a:rPr sz="4000" spc="4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spc="-25" dirty="0"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двум</a:t>
            </a:r>
            <a:r>
              <a:rPr sz="4000" spc="5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4000" spc="5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предметам,</a:t>
            </a:r>
            <a:r>
              <a:rPr sz="4000" spc="5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либо</a:t>
            </a:r>
            <a:r>
              <a:rPr sz="4000" spc="5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spc="-10" dirty="0">
                <a:latin typeface="Times New Roman" panose="02020603050405020304"/>
                <a:cs typeface="Times New Roman" panose="02020603050405020304"/>
              </a:rPr>
              <a:t>получившие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повторно</a:t>
            </a:r>
            <a:r>
              <a:rPr sz="4000" spc="3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неудовлетворительный</a:t>
            </a:r>
            <a:r>
              <a:rPr sz="4000" spc="3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результат</a:t>
            </a:r>
            <a:r>
              <a:rPr sz="4000" spc="3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4000" spc="-25" dirty="0"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одному</a:t>
            </a:r>
            <a:r>
              <a:rPr sz="4000" spc="3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4000" spc="3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двум</a:t>
            </a:r>
            <a:r>
              <a:rPr sz="4000" spc="3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4000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4000" spc="3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40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ГИА</a:t>
            </a:r>
            <a:r>
              <a:rPr sz="4000" spc="3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spc="-50" dirty="0"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4000" dirty="0">
                <a:latin typeface="Times New Roman" panose="02020603050405020304"/>
                <a:cs typeface="Times New Roman" panose="02020603050405020304"/>
              </a:rPr>
              <a:t>резервные</a:t>
            </a:r>
            <a:r>
              <a:rPr sz="40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spc="-10" dirty="0">
                <a:latin typeface="Times New Roman" panose="02020603050405020304"/>
                <a:cs typeface="Times New Roman" panose="02020603050405020304"/>
              </a:rPr>
              <a:t>сроки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3185" y="694690"/>
            <a:ext cx="69557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4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Повторная</a:t>
            </a:r>
            <a:r>
              <a:rPr sz="4000" b="1" spc="-21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3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сдача</a:t>
            </a:r>
            <a:r>
              <a:rPr sz="4000" b="1" spc="-18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ГИА</a:t>
            </a:r>
            <a:r>
              <a:rPr sz="4000" b="1" spc="-16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9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через</a:t>
            </a:r>
            <a:r>
              <a:rPr sz="4000" b="1" spc="-170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год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0033" y="1465529"/>
            <a:ext cx="10245090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68705" marR="5080" indent="-1056640">
              <a:lnSpc>
                <a:spcPct val="100000"/>
              </a:lnSpc>
              <a:spcBef>
                <a:spcPts val="105"/>
              </a:spcBef>
            </a:pPr>
            <a:r>
              <a:rPr sz="4400" spc="-10" dirty="0">
                <a:latin typeface="Microsoft Sans Serif" panose="020B0604020202020204"/>
                <a:cs typeface="Microsoft Sans Serif" panose="020B0604020202020204"/>
              </a:rPr>
              <a:t>Участникам,</a:t>
            </a:r>
            <a:r>
              <a:rPr sz="4400" spc="-204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10" dirty="0">
                <a:latin typeface="Microsoft Sans Serif" panose="020B0604020202020204"/>
                <a:cs typeface="Microsoft Sans Serif" panose="020B0604020202020204"/>
              </a:rPr>
              <a:t>которые</a:t>
            </a:r>
            <a:r>
              <a:rPr sz="4400" spc="-17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не</a:t>
            </a:r>
            <a:r>
              <a:rPr sz="4400" spc="-17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смогли</a:t>
            </a:r>
            <a:r>
              <a:rPr sz="4400" spc="-17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10" dirty="0">
                <a:latin typeface="Microsoft Sans Serif" panose="020B0604020202020204"/>
                <a:cs typeface="Microsoft Sans Serif" panose="020B0604020202020204"/>
              </a:rPr>
              <a:t>пройти </a:t>
            </a:r>
            <a:r>
              <a:rPr sz="4400" spc="-50" dirty="0">
                <a:latin typeface="Microsoft Sans Serif" panose="020B0604020202020204"/>
                <a:cs typeface="Microsoft Sans Serif" panose="020B0604020202020204"/>
              </a:rPr>
              <a:t>ГИА</a:t>
            </a:r>
            <a:r>
              <a:rPr sz="4400" spc="-50" dirty="0">
                <a:latin typeface="Arial MT"/>
                <a:cs typeface="Arial MT"/>
              </a:rPr>
              <a:t>-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9</a:t>
            </a:r>
            <a:r>
              <a:rPr sz="4400" spc="-90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в</a:t>
            </a:r>
            <a:r>
              <a:rPr sz="4400" spc="-90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30" dirty="0">
                <a:latin typeface="Microsoft Sans Serif" panose="020B0604020202020204"/>
                <a:cs typeface="Microsoft Sans Serif" panose="020B0604020202020204"/>
              </a:rPr>
              <a:t>сентябрьские</a:t>
            </a:r>
            <a:r>
              <a:rPr sz="4400" spc="-114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10" dirty="0">
                <a:latin typeface="Microsoft Sans Serif" panose="020B0604020202020204"/>
                <a:cs typeface="Microsoft Sans Serif" panose="020B0604020202020204"/>
              </a:rPr>
              <a:t>сроки</a:t>
            </a:r>
            <a:r>
              <a:rPr sz="4400" spc="-8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25" dirty="0">
                <a:latin typeface="Microsoft Sans Serif" panose="020B0604020202020204"/>
                <a:cs typeface="Microsoft Sans Serif" panose="020B0604020202020204"/>
              </a:rPr>
              <a:t>по</a:t>
            </a:r>
            <a:endParaRPr sz="4400">
              <a:latin typeface="Microsoft Sans Serif" panose="020B0604020202020204"/>
              <a:cs typeface="Microsoft Sans Serif" panose="020B0604020202020204"/>
            </a:endParaRPr>
          </a:p>
          <a:p>
            <a:pPr marL="299085" marR="303530" indent="485775">
              <a:lnSpc>
                <a:spcPct val="100000"/>
              </a:lnSpc>
              <a:spcBef>
                <a:spcPts val="5"/>
              </a:spcBef>
            </a:pP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выбранным</a:t>
            </a:r>
            <a:r>
              <a:rPr sz="4400" spc="-22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учебным</a:t>
            </a:r>
            <a:r>
              <a:rPr sz="4400" spc="-220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10" dirty="0">
                <a:latin typeface="Microsoft Sans Serif" panose="020B0604020202020204"/>
                <a:cs typeface="Microsoft Sans Serif" panose="020B0604020202020204"/>
              </a:rPr>
              <a:t>предметам,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предоставляется</a:t>
            </a:r>
            <a:r>
              <a:rPr sz="4400" b="1" spc="-210" dirty="0">
                <a:latin typeface="Arial" panose="020B0604020202020204"/>
                <a:cs typeface="Arial" panose="020B0604020202020204"/>
              </a:rPr>
              <a:t>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право</a:t>
            </a:r>
            <a:r>
              <a:rPr sz="4400" b="1" spc="-16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1" spc="-10" dirty="0">
                <a:latin typeface="Arial" panose="020B0604020202020204"/>
                <a:cs typeface="Arial" panose="020B0604020202020204"/>
              </a:rPr>
              <a:t>изменить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учебные</a:t>
            </a:r>
            <a:r>
              <a:rPr sz="4400" b="1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предметы</a:t>
            </a:r>
            <a:r>
              <a:rPr sz="4400" b="1" spc="-85" dirty="0">
                <a:latin typeface="Arial" panose="020B0604020202020204"/>
                <a:cs typeface="Arial" panose="020B0604020202020204"/>
              </a:rPr>
              <a:t>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по</a:t>
            </a:r>
            <a:r>
              <a:rPr sz="4400" b="1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4400" b="1" dirty="0">
                <a:latin typeface="Arial" panose="020B0604020202020204"/>
                <a:cs typeface="Arial" panose="020B0604020202020204"/>
              </a:rPr>
              <a:t>выбору</a:t>
            </a:r>
            <a:r>
              <a:rPr sz="4400" b="1" spc="-65" dirty="0">
                <a:latin typeface="Arial" panose="020B0604020202020204"/>
                <a:cs typeface="Arial" panose="020B0604020202020204"/>
              </a:rPr>
              <a:t> </a:t>
            </a:r>
            <a:r>
              <a:rPr sz="4400" spc="-25" dirty="0">
                <a:latin typeface="Microsoft Sans Serif" panose="020B0604020202020204"/>
                <a:cs typeface="Microsoft Sans Serif" panose="020B0604020202020204"/>
              </a:rPr>
              <a:t>для</a:t>
            </a:r>
            <a:endParaRPr sz="4400"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2980" y="4819650"/>
            <a:ext cx="868934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78050" marR="5080" indent="-2165985">
              <a:lnSpc>
                <a:spcPct val="100000"/>
              </a:lnSpc>
              <a:spcBef>
                <a:spcPts val="100"/>
              </a:spcBef>
            </a:pPr>
            <a:r>
              <a:rPr sz="4400" spc="-20" dirty="0">
                <a:latin typeface="Microsoft Sans Serif" panose="020B0604020202020204"/>
                <a:cs typeface="Microsoft Sans Serif" panose="020B0604020202020204"/>
              </a:rPr>
              <a:t>повторного</a:t>
            </a:r>
            <a:r>
              <a:rPr sz="4400" spc="-12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30" dirty="0">
                <a:latin typeface="Microsoft Sans Serif" panose="020B0604020202020204"/>
                <a:cs typeface="Microsoft Sans Serif" panose="020B0604020202020204"/>
              </a:rPr>
              <a:t>прохождения</a:t>
            </a:r>
            <a:r>
              <a:rPr sz="4400" spc="-13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50" dirty="0">
                <a:latin typeface="Microsoft Sans Serif" panose="020B0604020202020204"/>
                <a:cs typeface="Microsoft Sans Serif" panose="020B0604020202020204"/>
              </a:rPr>
              <a:t>ГИА</a:t>
            </a:r>
            <a:r>
              <a:rPr sz="4400" spc="-50" dirty="0">
                <a:latin typeface="Arial MT"/>
                <a:cs typeface="Arial MT"/>
              </a:rPr>
              <a:t>-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9</a:t>
            </a:r>
            <a:r>
              <a:rPr sz="4400" spc="-120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50" dirty="0">
                <a:latin typeface="Microsoft Sans Serif" panose="020B0604020202020204"/>
                <a:cs typeface="Microsoft Sans Serif" panose="020B0604020202020204"/>
              </a:rPr>
              <a:t>в </a:t>
            </a:r>
            <a:r>
              <a:rPr sz="4400" dirty="0">
                <a:latin typeface="Microsoft Sans Serif" panose="020B0604020202020204"/>
                <a:cs typeface="Microsoft Sans Serif" panose="020B0604020202020204"/>
              </a:rPr>
              <a:t>следующем</a:t>
            </a:r>
            <a:r>
              <a:rPr sz="4400" spc="-235" dirty="0"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400" spc="-20" dirty="0">
                <a:latin typeface="Microsoft Sans Serif" panose="020B0604020202020204"/>
                <a:cs typeface="Microsoft Sans Serif" panose="020B0604020202020204"/>
              </a:rPr>
              <a:t>году</a:t>
            </a:r>
            <a:endParaRPr sz="4400"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2586" y="411607"/>
            <a:ext cx="329311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i="1" spc="-45" dirty="0">
                <a:solidFill>
                  <a:srgbClr val="006FC0"/>
                </a:solidFill>
                <a:latin typeface="Times New Roman" panose="02020603050405020304"/>
                <a:cs typeface="Times New Roman" panose="02020603050405020304"/>
              </a:rPr>
              <a:t>Апелляция</a:t>
            </a:r>
            <a:endParaRPr sz="5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object 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762000" y="1197864"/>
            <a:ext cx="10896600" cy="497433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4841" y="2575382"/>
            <a:ext cx="957008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3060" marR="5080" indent="-2880995">
              <a:lnSpc>
                <a:spcPct val="100000"/>
              </a:lnSpc>
              <a:spcBef>
                <a:spcPts val="100"/>
              </a:spcBef>
            </a:pPr>
            <a:r>
              <a:rPr sz="5400" spc="-120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АПЕЛЛЯЦИЯ</a:t>
            </a:r>
            <a:r>
              <a:rPr sz="5400" spc="-229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5400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НА</a:t>
            </a:r>
            <a:r>
              <a:rPr sz="5400" spc="-235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5400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5400" spc="-229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5400" spc="-145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ЧАСТЬ</a:t>
            </a:r>
            <a:r>
              <a:rPr sz="5400" spc="-229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5400" spc="-25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НЕ </a:t>
            </a:r>
            <a:r>
              <a:rPr sz="5400" spc="-10" dirty="0">
                <a:solidFill>
                  <a:srgbClr val="232852"/>
                </a:solidFill>
                <a:latin typeface="Arial" panose="020B0604020202020204"/>
                <a:cs typeface="Arial" panose="020B0604020202020204"/>
              </a:rPr>
              <a:t>ПОДАЁТСЯ</a:t>
            </a:r>
            <a:endParaRPr sz="54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5798" y="49479"/>
            <a:ext cx="660717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54735" marR="5080" indent="-104267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6EC0"/>
                </a:solidFill>
              </a:rPr>
              <a:t>Шкала</a:t>
            </a:r>
            <a:r>
              <a:rPr sz="3200" spc="-105" dirty="0">
                <a:solidFill>
                  <a:srgbClr val="006EC0"/>
                </a:solidFill>
              </a:rPr>
              <a:t> </a:t>
            </a:r>
            <a:r>
              <a:rPr sz="3200" spc="-25" dirty="0">
                <a:solidFill>
                  <a:srgbClr val="006EC0"/>
                </a:solidFill>
              </a:rPr>
              <a:t>перевода</a:t>
            </a:r>
            <a:r>
              <a:rPr sz="3200" spc="-120" dirty="0">
                <a:solidFill>
                  <a:srgbClr val="006EC0"/>
                </a:solidFill>
              </a:rPr>
              <a:t> </a:t>
            </a:r>
            <a:r>
              <a:rPr sz="3200" dirty="0">
                <a:solidFill>
                  <a:srgbClr val="006EC0"/>
                </a:solidFill>
              </a:rPr>
              <a:t>первичных</a:t>
            </a:r>
            <a:r>
              <a:rPr sz="3200" spc="-100" dirty="0">
                <a:solidFill>
                  <a:srgbClr val="006EC0"/>
                </a:solidFill>
              </a:rPr>
              <a:t> </a:t>
            </a:r>
            <a:r>
              <a:rPr sz="3200" spc="-10" dirty="0">
                <a:solidFill>
                  <a:srgbClr val="006EC0"/>
                </a:solidFill>
              </a:rPr>
              <a:t>баллов </a:t>
            </a:r>
            <a:r>
              <a:rPr sz="3200" dirty="0">
                <a:solidFill>
                  <a:srgbClr val="006EC0"/>
                </a:solidFill>
              </a:rPr>
              <a:t>в</a:t>
            </a:r>
            <a:r>
              <a:rPr sz="3200" spc="-5" dirty="0">
                <a:solidFill>
                  <a:srgbClr val="006EC0"/>
                </a:solidFill>
              </a:rPr>
              <a:t> </a:t>
            </a:r>
            <a:r>
              <a:rPr sz="3200" spc="-10" dirty="0">
                <a:solidFill>
                  <a:srgbClr val="006EC0"/>
                </a:solidFill>
              </a:rPr>
              <a:t>пятибалльную</a:t>
            </a:r>
            <a:r>
              <a:rPr sz="3200" spc="-95" dirty="0">
                <a:solidFill>
                  <a:srgbClr val="006EC0"/>
                </a:solidFill>
              </a:rPr>
              <a:t> </a:t>
            </a:r>
            <a:r>
              <a:rPr sz="3200" spc="-10" dirty="0">
                <a:solidFill>
                  <a:srgbClr val="006EC0"/>
                </a:solidFill>
              </a:rPr>
              <a:t>систему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8050" y="1080769"/>
          <a:ext cx="10680700" cy="5514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0"/>
                <a:gridCol w="1905000"/>
                <a:gridCol w="1752600"/>
                <a:gridCol w="1905000"/>
                <a:gridCol w="1905000"/>
              </a:tblGrid>
              <a:tr h="457200">
                <a:tc>
                  <a:txBody>
                    <a:bodyPr/>
                    <a:lstStyle/>
                    <a:p>
                      <a:pPr marL="9696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Предмет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«2»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«3»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«4»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25" dirty="0">
                          <a:solidFill>
                            <a:srgbClr val="FFFFFF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«5»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19DD1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Русский</a:t>
                      </a:r>
                      <a:r>
                        <a:rPr sz="2400" b="1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15-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22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23-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28*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29-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33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Математика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50" dirty="0">
                          <a:latin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8-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14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15-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21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22-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31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Физика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40" dirty="0">
                          <a:latin typeface="Times New Roman" panose="02020603050405020304"/>
                          <a:cs typeface="Times New Roman" panose="02020603050405020304"/>
                        </a:rPr>
                        <a:t>11-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22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23-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34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35-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45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Химия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50" dirty="0">
                          <a:latin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40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Биология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13-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24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25-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36-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45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География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12-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18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19-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26-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31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Обществознание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14-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23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24-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31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32-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37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История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40" dirty="0">
                          <a:latin typeface="Times New Roman" panose="02020603050405020304"/>
                          <a:cs typeface="Times New Roman" panose="02020603050405020304"/>
                        </a:rPr>
                        <a:t>11-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29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37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Литература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16-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26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27-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36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37-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45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Информатика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5-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40" dirty="0">
                          <a:latin typeface="Times New Roman" panose="02020603050405020304"/>
                          <a:cs typeface="Times New Roman" panose="02020603050405020304"/>
                        </a:rPr>
                        <a:t>11-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16-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19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459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Иностранные</a:t>
                      </a:r>
                      <a:r>
                        <a:rPr sz="24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языки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0-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28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29-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45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46-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57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10" dirty="0">
                          <a:latin typeface="Times New Roman" panose="02020603050405020304"/>
                          <a:cs typeface="Times New Roman" panose="02020603050405020304"/>
                        </a:rPr>
                        <a:t>58-</a:t>
                      </a:r>
                      <a:r>
                        <a:rPr sz="2400" spc="-25" dirty="0">
                          <a:latin typeface="Times New Roman" panose="02020603050405020304"/>
                          <a:cs typeface="Times New Roman" panose="02020603050405020304"/>
                        </a:rPr>
                        <a:t>68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840" rIns="0" bIns="0" rtlCol="0">
            <a:spAutoFit/>
          </a:bodyPr>
          <a:lstStyle/>
          <a:p>
            <a:pPr marL="2792730">
              <a:lnSpc>
                <a:spcPct val="100000"/>
              </a:lnSpc>
              <a:spcBef>
                <a:spcPts val="95"/>
              </a:spcBef>
            </a:pPr>
            <a:r>
              <a:rPr spc="-130" dirty="0">
                <a:solidFill>
                  <a:srgbClr val="006FC0"/>
                </a:solidFill>
              </a:rPr>
              <a:t>ИТОГОВЫЕ</a:t>
            </a:r>
            <a:r>
              <a:rPr spc="-175" dirty="0">
                <a:solidFill>
                  <a:srgbClr val="006FC0"/>
                </a:solidFill>
              </a:rPr>
              <a:t> </a:t>
            </a:r>
            <a:r>
              <a:rPr spc="-55" dirty="0">
                <a:solidFill>
                  <a:srgbClr val="006FC0"/>
                </a:solidFill>
              </a:rPr>
              <a:t>ОЦЕНКИ</a:t>
            </a:r>
            <a:endParaRPr spc="-55" dirty="0">
              <a:solidFill>
                <a:srgbClr val="006F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481073"/>
            <a:ext cx="10816590" cy="45859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2375"/>
              </a:lnSpc>
              <a:spcBef>
                <a:spcPts val="95"/>
              </a:spcBef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200" spc="5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соответствии</a:t>
            </a:r>
            <a:r>
              <a:rPr sz="2200" spc="5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200" spc="5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приказом</a:t>
            </a:r>
            <a:r>
              <a:rPr sz="2200" b="1" spc="5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Министерства</a:t>
            </a:r>
            <a:r>
              <a:rPr sz="2200" b="1" spc="5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просвещения</a:t>
            </a:r>
            <a:r>
              <a:rPr sz="2200" b="1" spc="5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РФ</a:t>
            </a:r>
            <a:r>
              <a:rPr sz="2200" b="1" spc="5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от</a:t>
            </a:r>
            <a:r>
              <a:rPr sz="2200" b="1" spc="5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5</a:t>
            </a:r>
            <a:r>
              <a:rPr sz="2200" b="1" spc="5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октября</a:t>
            </a:r>
            <a:r>
              <a:rPr sz="2200" b="1" spc="5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2020</a:t>
            </a:r>
            <a:r>
              <a:rPr sz="2200" b="1" spc="5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25" dirty="0">
                <a:latin typeface="Times New Roman" panose="02020603050405020304"/>
                <a:cs typeface="Times New Roman" panose="02020603050405020304"/>
              </a:rPr>
              <a:t>г.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2700" marR="5080" algn="just">
              <a:lnSpc>
                <a:spcPts val="2110"/>
              </a:lnSpc>
              <a:spcBef>
                <a:spcPts val="250"/>
              </a:spcBef>
            </a:pPr>
            <a:r>
              <a:rPr sz="2200" b="1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2200" b="1" spc="1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546</a:t>
            </a:r>
            <a:r>
              <a:rPr sz="2200" b="1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"Об</a:t>
            </a:r>
            <a:r>
              <a:rPr sz="2200" b="1" spc="1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утверждении</a:t>
            </a:r>
            <a:r>
              <a:rPr sz="2200" b="1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Порядка</a:t>
            </a:r>
            <a:r>
              <a:rPr sz="2200" b="1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заполнения,</a:t>
            </a:r>
            <a:r>
              <a:rPr sz="2200" b="1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учета</a:t>
            </a:r>
            <a:r>
              <a:rPr sz="2200" b="1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b="1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выдачи</a:t>
            </a:r>
            <a:r>
              <a:rPr sz="2200" b="1" spc="1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аттестатов</a:t>
            </a:r>
            <a:r>
              <a:rPr sz="2200" b="1" spc="1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b="1" spc="-25" dirty="0">
                <a:latin typeface="Times New Roman" panose="02020603050405020304"/>
                <a:cs typeface="Times New Roman" panose="02020603050405020304"/>
              </a:rPr>
              <a:t>об </a:t>
            </a:r>
            <a:r>
              <a:rPr sz="2200" b="1" spc="-10" dirty="0">
                <a:latin typeface="Times New Roman" panose="02020603050405020304"/>
                <a:cs typeface="Times New Roman" panose="02020603050405020304"/>
              </a:rPr>
              <a:t>основном</a:t>
            </a:r>
            <a:r>
              <a:rPr sz="2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общем</a:t>
            </a:r>
            <a:r>
              <a:rPr sz="2200" b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среднем</a:t>
            </a:r>
            <a:r>
              <a:rPr sz="2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общем</a:t>
            </a:r>
            <a:r>
              <a:rPr sz="2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10" dirty="0">
                <a:latin typeface="Times New Roman" panose="02020603050405020304"/>
                <a:cs typeface="Times New Roman" panose="02020603050405020304"/>
              </a:rPr>
              <a:t>образовании</a:t>
            </a:r>
            <a:r>
              <a:rPr sz="2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dirty="0"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b="1" spc="-10" dirty="0">
                <a:latin typeface="Times New Roman" panose="02020603050405020304"/>
                <a:cs typeface="Times New Roman" panose="02020603050405020304"/>
              </a:rPr>
              <a:t>дубликатов"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2700" marR="6350" algn="just">
              <a:lnSpc>
                <a:spcPct val="80000"/>
              </a:lnSpc>
              <a:spcBef>
                <a:spcPts val="550"/>
              </a:spcBef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Итоговые</a:t>
            </a:r>
            <a:r>
              <a:rPr sz="2200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отметки</a:t>
            </a:r>
            <a:r>
              <a:rPr sz="22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2200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200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класс</a:t>
            </a:r>
            <a:r>
              <a:rPr sz="2200" spc="3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200" spc="3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2200" spc="3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22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"Русский</a:t>
            </a:r>
            <a:r>
              <a:rPr sz="2200" spc="3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язык",</a:t>
            </a:r>
            <a:r>
              <a:rPr sz="22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"Математика"</a:t>
            </a:r>
            <a:r>
              <a:rPr sz="2200" spc="3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двум</a:t>
            </a:r>
            <a:r>
              <a:rPr sz="2200" spc="1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предметам,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сдаваемым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200" spc="1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выбору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обучающегося,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определяются</a:t>
            </a:r>
            <a:r>
              <a:rPr sz="2200" spc="1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spc="-25" dirty="0">
                <a:latin typeface="Times New Roman" panose="02020603050405020304"/>
                <a:cs typeface="Times New Roman" panose="02020603050405020304"/>
              </a:rPr>
              <a:t>как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среднее</a:t>
            </a:r>
            <a:r>
              <a:rPr sz="2200" spc="23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арифметическое</a:t>
            </a:r>
            <a:r>
              <a:rPr sz="2200" spc="23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годовой</a:t>
            </a:r>
            <a:r>
              <a:rPr sz="2200" spc="24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spc="23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экзаменационной</a:t>
            </a:r>
            <a:r>
              <a:rPr sz="2200" spc="23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отметок</a:t>
            </a:r>
            <a:r>
              <a:rPr sz="2200" spc="24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выпускника</a:t>
            </a:r>
            <a:r>
              <a:rPr sz="2200" spc="23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выставляются</a:t>
            </a:r>
            <a:r>
              <a:rPr sz="220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аттестат</a:t>
            </a:r>
            <a:r>
              <a:rPr sz="220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целыми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числами</a:t>
            </a:r>
            <a:r>
              <a:rPr sz="220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соответствии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правилами</a:t>
            </a:r>
            <a:r>
              <a:rPr sz="22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математического округления.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2700" algn="just">
              <a:lnSpc>
                <a:spcPts val="2375"/>
              </a:lnSpc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случае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если в</a:t>
            </a:r>
            <a:r>
              <a:rPr sz="2200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плане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образовательной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 организации</a:t>
            </a:r>
            <a:r>
              <a:rPr sz="2200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указаны учебные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 предметы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2700" marR="5715" algn="just">
              <a:lnSpc>
                <a:spcPct val="80000"/>
              </a:lnSpc>
              <a:spcBef>
                <a:spcPts val="265"/>
              </a:spcBef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«Алгебра»,</a:t>
            </a:r>
            <a:r>
              <a:rPr sz="2200" spc="2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«Геометрия»,</a:t>
            </a:r>
            <a:r>
              <a:rPr sz="2200" spc="2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«Вероятность</a:t>
            </a:r>
            <a:r>
              <a:rPr sz="2200" spc="2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spc="2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статистика»,</a:t>
            </a:r>
            <a:r>
              <a:rPr sz="2200" spc="2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то</a:t>
            </a:r>
            <a:r>
              <a:rPr sz="2200" spc="2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200" spc="204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графе</a:t>
            </a:r>
            <a:r>
              <a:rPr sz="2200" spc="204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"Наименование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2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предметов"</a:t>
            </a:r>
            <a:r>
              <a:rPr sz="2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указывается</a:t>
            </a:r>
            <a:r>
              <a:rPr sz="22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учебный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"Математика",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итоговая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отметка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22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9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класс</a:t>
            </a:r>
            <a:r>
              <a:rPr sz="220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200" spc="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указанному</a:t>
            </a:r>
            <a:r>
              <a:rPr sz="220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учебному</a:t>
            </a:r>
            <a:r>
              <a:rPr sz="2200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предмету</a:t>
            </a:r>
            <a:r>
              <a:rPr sz="2200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определяется</a:t>
            </a:r>
            <a:r>
              <a:rPr sz="2200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220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среднее</a:t>
            </a:r>
            <a:r>
              <a:rPr sz="2200" spc="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арифметическое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годовых</a:t>
            </a:r>
            <a:r>
              <a:rPr sz="2200" spc="1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отметок</a:t>
            </a:r>
            <a:r>
              <a:rPr sz="2200" spc="1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200" spc="1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2200" spc="1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2200" spc="13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«Алгебра»,</a:t>
            </a:r>
            <a:r>
              <a:rPr sz="2200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«Геометрия»,</a:t>
            </a:r>
            <a:r>
              <a:rPr sz="2200" spc="1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«Вероятность</a:t>
            </a:r>
            <a:r>
              <a:rPr sz="2200" spc="1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200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статистика»</a:t>
            </a:r>
            <a:r>
              <a:rPr sz="22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экзаменационной</a:t>
            </a:r>
            <a:r>
              <a:rPr sz="22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отметки</a:t>
            </a:r>
            <a:r>
              <a:rPr sz="22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выпускника.</a:t>
            </a:r>
            <a:endParaRPr sz="2200">
              <a:latin typeface="Times New Roman" panose="02020603050405020304"/>
              <a:cs typeface="Times New Roman" panose="02020603050405020304"/>
            </a:endParaRPr>
          </a:p>
          <a:p>
            <a:pPr marL="12700" marR="8255" algn="just">
              <a:lnSpc>
                <a:spcPct val="80000"/>
              </a:lnSpc>
              <a:spcBef>
                <a:spcPts val="525"/>
              </a:spcBef>
            </a:pPr>
            <a:r>
              <a:rPr sz="2200" dirty="0">
                <a:latin typeface="Times New Roman" panose="02020603050405020304"/>
                <a:cs typeface="Times New Roman" panose="02020603050405020304"/>
              </a:rPr>
              <a:t>Итоговые</a:t>
            </a:r>
            <a:r>
              <a:rPr sz="2200" spc="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отметки</a:t>
            </a:r>
            <a:r>
              <a:rPr sz="2200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2200" spc="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200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класс</a:t>
            </a:r>
            <a:r>
              <a:rPr sz="2200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200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другим</a:t>
            </a:r>
            <a:r>
              <a:rPr sz="2200" spc="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2200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2200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выставляются</a:t>
            </a:r>
            <a:r>
              <a:rPr sz="2200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200" spc="3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основе </a:t>
            </a:r>
            <a:r>
              <a:rPr sz="2200" spc="-20" dirty="0">
                <a:latin typeface="Times New Roman" panose="02020603050405020304"/>
                <a:cs typeface="Times New Roman" panose="02020603050405020304"/>
              </a:rPr>
              <a:t>годовой</a:t>
            </a:r>
            <a:r>
              <a:rPr sz="2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отметки</a:t>
            </a:r>
            <a:r>
              <a:rPr sz="2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выпускника</a:t>
            </a:r>
            <a:r>
              <a:rPr sz="22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2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200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10" dirty="0">
                <a:latin typeface="Times New Roman" panose="02020603050405020304"/>
                <a:cs typeface="Times New Roman" panose="02020603050405020304"/>
              </a:rPr>
              <a:t>класс.</a:t>
            </a:r>
            <a:endParaRPr sz="2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840" rIns="0" bIns="0" rtlCol="0">
            <a:spAutoFit/>
          </a:bodyPr>
          <a:lstStyle/>
          <a:p>
            <a:pPr marL="1247775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solidFill>
                  <a:srgbClr val="232852"/>
                </a:solidFill>
              </a:rPr>
              <a:t>Порядок</a:t>
            </a:r>
            <a:r>
              <a:rPr spc="-140" dirty="0">
                <a:solidFill>
                  <a:srgbClr val="232852"/>
                </a:solidFill>
              </a:rPr>
              <a:t> </a:t>
            </a:r>
            <a:r>
              <a:rPr spc="-85" dirty="0">
                <a:solidFill>
                  <a:srgbClr val="232852"/>
                </a:solidFill>
              </a:rPr>
              <a:t>проведения</a:t>
            </a:r>
            <a:r>
              <a:rPr spc="-90" dirty="0">
                <a:solidFill>
                  <a:srgbClr val="232852"/>
                </a:solidFill>
              </a:rPr>
              <a:t> ГИА</a:t>
            </a:r>
            <a:r>
              <a:rPr spc="-150" dirty="0">
                <a:solidFill>
                  <a:srgbClr val="232852"/>
                </a:solidFill>
              </a:rPr>
              <a:t> </a:t>
            </a:r>
            <a:r>
              <a:rPr dirty="0">
                <a:solidFill>
                  <a:srgbClr val="232852"/>
                </a:solidFill>
              </a:rPr>
              <a:t>в</a:t>
            </a:r>
            <a:r>
              <a:rPr spc="-110" dirty="0">
                <a:solidFill>
                  <a:srgbClr val="232852"/>
                </a:solidFill>
              </a:rPr>
              <a:t> </a:t>
            </a:r>
            <a:r>
              <a:rPr spc="-75" dirty="0">
                <a:solidFill>
                  <a:srgbClr val="232852"/>
                </a:solidFill>
              </a:rPr>
              <a:t>2025</a:t>
            </a:r>
            <a:r>
              <a:rPr spc="-135" dirty="0">
                <a:solidFill>
                  <a:srgbClr val="232852"/>
                </a:solidFill>
              </a:rPr>
              <a:t> </a:t>
            </a:r>
            <a:r>
              <a:rPr spc="-20" dirty="0">
                <a:solidFill>
                  <a:srgbClr val="232852"/>
                </a:solidFill>
              </a:rPr>
              <a:t>году</a:t>
            </a:r>
            <a:endParaRPr spc="-20" dirty="0">
              <a:solidFill>
                <a:srgbClr val="23285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973209"/>
            <a:ext cx="10817225" cy="304990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800" b="1" u="sng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ФОРМЫ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94945" marR="8255" indent="-182880">
              <a:lnSpc>
                <a:spcPct val="100000"/>
              </a:lnSpc>
              <a:spcBef>
                <a:spcPts val="760"/>
              </a:spcBef>
              <a:buClr>
                <a:srgbClr val="619DD1"/>
              </a:buClr>
              <a:buSzPct val="96000"/>
              <a:buFont typeface="Wingdings" panose="05000000000000000000"/>
              <a:buChar char=""/>
              <a:tabLst>
                <a:tab pos="194945" algn="l"/>
                <a:tab pos="387985" algn="l"/>
                <a:tab pos="1277620" algn="l"/>
                <a:tab pos="1652270" algn="l"/>
                <a:tab pos="3481070" algn="l"/>
                <a:tab pos="6589395" algn="l"/>
                <a:tab pos="8116570" algn="l"/>
                <a:tab pos="9448800" algn="l"/>
              </a:tabLst>
            </a:pPr>
            <a:r>
              <a:rPr sz="2800" b="1" spc="-2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ОГЭ</a:t>
            </a:r>
            <a:r>
              <a:rPr sz="28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основной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40" dirty="0">
                <a:latin typeface="Times New Roman" panose="02020603050405020304"/>
                <a:cs typeface="Times New Roman" panose="02020603050405020304"/>
              </a:rPr>
              <a:t>г</a:t>
            </a:r>
            <a:r>
              <a:rPr sz="3200" spc="185" dirty="0"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3200" spc="-6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3200" spc="-390" dirty="0">
                <a:latin typeface="Times New Roman" panose="02020603050405020304"/>
                <a:cs typeface="Times New Roman" panose="02020603050405020304"/>
              </a:rPr>
              <a:t>у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д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3200" spc="40" dirty="0">
                <a:latin typeface="Times New Roman" panose="02020603050405020304"/>
                <a:cs typeface="Times New Roman" panose="02020603050405020304"/>
              </a:rPr>
              <a:t>р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т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е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нн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ы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экзамен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(КИМ,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задания стандартизированной</a:t>
            </a:r>
            <a:r>
              <a:rPr sz="3200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формы);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94945" marR="5080" indent="-182880">
              <a:lnSpc>
                <a:spcPct val="100000"/>
              </a:lnSpc>
              <a:spcBef>
                <a:spcPts val="770"/>
              </a:spcBef>
              <a:buClr>
                <a:srgbClr val="619DD1"/>
              </a:buClr>
              <a:buSzPct val="84000"/>
              <a:buFont typeface="Wingdings" panose="05000000000000000000"/>
              <a:buChar char=""/>
              <a:tabLst>
                <a:tab pos="194945" algn="l"/>
                <a:tab pos="337820" algn="l"/>
                <a:tab pos="1257935" algn="l"/>
                <a:tab pos="1446530" algn="l"/>
                <a:tab pos="1705610" algn="l"/>
                <a:tab pos="2874645" algn="l"/>
                <a:tab pos="4361180" algn="l"/>
                <a:tab pos="4883785" algn="l"/>
                <a:tab pos="5912485" algn="l"/>
                <a:tab pos="7026275" algn="l"/>
                <a:tab pos="7188200" algn="l"/>
                <a:tab pos="8623935" algn="l"/>
                <a:tab pos="8924290" algn="l"/>
                <a:tab pos="10599420" algn="l"/>
              </a:tabLst>
            </a:pPr>
            <a:r>
              <a:rPr sz="2800" b="1" spc="-2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ГВЭ</a:t>
            </a:r>
            <a:r>
              <a:rPr sz="28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30" dirty="0">
                <a:latin typeface="Times New Roman" panose="02020603050405020304"/>
                <a:cs typeface="Times New Roman" panose="02020603050405020304"/>
              </a:rPr>
              <a:t>г</a:t>
            </a:r>
            <a:r>
              <a:rPr sz="3200" spc="175" dirty="0"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3200" spc="-6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3200" spc="-390" dirty="0">
                <a:latin typeface="Times New Roman" panose="02020603050405020304"/>
                <a:cs typeface="Times New Roman" panose="02020603050405020304"/>
              </a:rPr>
              <a:t>у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д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ар</a:t>
            </a:r>
            <a:r>
              <a:rPr sz="3200" spc="1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т</a:t>
            </a:r>
            <a:r>
              <a:rPr sz="3200" spc="-4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200" spc="30" dirty="0">
                <a:latin typeface="Times New Roman" panose="02020603050405020304"/>
                <a:cs typeface="Times New Roman" panose="02020603050405020304"/>
              </a:rPr>
              <a:t>е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нн</a:t>
            </a:r>
            <a:r>
              <a:rPr sz="3200" spc="15" dirty="0">
                <a:latin typeface="Times New Roman" panose="02020603050405020304"/>
                <a:cs typeface="Times New Roman" panose="02020603050405020304"/>
              </a:rPr>
              <a:t>ы</a:t>
            </a:r>
            <a:r>
              <a:rPr sz="3200" spc="25" dirty="0">
                <a:latin typeface="Times New Roman" panose="02020603050405020304"/>
                <a:cs typeface="Times New Roman" panose="02020603050405020304"/>
              </a:rPr>
              <a:t>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выпускной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экзамен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(письменная и/или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устная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форма: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тексты,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темы,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задания,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билеты)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–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94945">
              <a:lnSpc>
                <a:spcPct val="100000"/>
              </a:lnSpc>
              <a:spcBef>
                <a:spcPts val="20"/>
              </a:spcBef>
            </a:pPr>
            <a:r>
              <a:rPr sz="2400" b="1" spc="-3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предусмотрена</a:t>
            </a:r>
            <a:r>
              <a:rPr sz="2400" b="1" spc="-8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2400" b="1" spc="-3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учащихся</a:t>
            </a:r>
            <a:r>
              <a:rPr sz="2400" b="1" spc="-6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400" b="1" spc="-3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ОВЗ,</a:t>
            </a:r>
            <a:r>
              <a:rPr sz="2400" b="1" spc="-7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2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инвалидов,</a:t>
            </a:r>
            <a:r>
              <a:rPr sz="2400" b="1" spc="-3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детей-инвалидов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840" rIns="0" bIns="0" rtlCol="0">
            <a:spAutoFit/>
          </a:bodyPr>
          <a:lstStyle/>
          <a:p>
            <a:pPr marL="1951990">
              <a:lnSpc>
                <a:spcPct val="100000"/>
              </a:lnSpc>
              <a:spcBef>
                <a:spcPts val="95"/>
              </a:spcBef>
            </a:pPr>
            <a:r>
              <a:rPr spc="-60" dirty="0">
                <a:solidFill>
                  <a:srgbClr val="006FC0"/>
                </a:solidFill>
              </a:rPr>
              <a:t>Регистрация</a:t>
            </a:r>
            <a:r>
              <a:rPr spc="-160" dirty="0">
                <a:solidFill>
                  <a:srgbClr val="006FC0"/>
                </a:solidFill>
              </a:rPr>
              <a:t> </a:t>
            </a:r>
            <a:r>
              <a:rPr spc="-65" dirty="0">
                <a:solidFill>
                  <a:srgbClr val="006FC0"/>
                </a:solidFill>
              </a:rPr>
              <a:t>на</a:t>
            </a:r>
            <a:r>
              <a:rPr spc="-215" dirty="0">
                <a:solidFill>
                  <a:srgbClr val="006FC0"/>
                </a:solidFill>
              </a:rPr>
              <a:t> </a:t>
            </a:r>
            <a:r>
              <a:rPr spc="-25" dirty="0">
                <a:solidFill>
                  <a:srgbClr val="006FC0"/>
                </a:solidFill>
              </a:rPr>
              <a:t>участие</a:t>
            </a:r>
            <a:r>
              <a:rPr spc="-180" dirty="0">
                <a:solidFill>
                  <a:srgbClr val="006FC0"/>
                </a:solidFill>
              </a:rPr>
              <a:t> </a:t>
            </a:r>
            <a:r>
              <a:rPr dirty="0">
                <a:solidFill>
                  <a:srgbClr val="006FC0"/>
                </a:solidFill>
              </a:rPr>
              <a:t>в</a:t>
            </a:r>
            <a:r>
              <a:rPr spc="-114" dirty="0">
                <a:solidFill>
                  <a:srgbClr val="006FC0"/>
                </a:solidFill>
              </a:rPr>
              <a:t> </a:t>
            </a:r>
            <a:r>
              <a:rPr spc="-25" dirty="0">
                <a:solidFill>
                  <a:srgbClr val="006FC0"/>
                </a:solidFill>
              </a:rPr>
              <a:t>ГИА</a:t>
            </a:r>
            <a:endParaRPr spc="-25" dirty="0">
              <a:solidFill>
                <a:srgbClr val="006F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483817"/>
            <a:ext cx="10815955" cy="3827779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L="12700" marR="5080" algn="just">
              <a:lnSpc>
                <a:spcPct val="70000"/>
              </a:lnSpc>
              <a:spcBef>
                <a:spcPts val="1245"/>
              </a:spcBef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Заявление</a:t>
            </a:r>
            <a:r>
              <a:rPr sz="2400" spc="30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400" spc="2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участие</a:t>
            </a:r>
            <a:r>
              <a:rPr sz="2400" spc="2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2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3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подается</a:t>
            </a:r>
            <a:r>
              <a:rPr sz="2400" spc="3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3200" b="1" u="sng" spc="49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1</a:t>
            </a:r>
            <a:r>
              <a:rPr sz="3200" b="1" u="sng" spc="4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марта</a:t>
            </a:r>
            <a:r>
              <a:rPr sz="3200" b="1" u="sng" spc="49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3200" b="1" u="sng" spc="484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200" b="1" u="sng" spc="-2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u="sng" spc="-1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включительно.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480"/>
              </a:spcBef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8255" algn="just">
              <a:lnSpc>
                <a:spcPct val="87000"/>
              </a:lnSpc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Участники</a:t>
            </a:r>
            <a:r>
              <a:rPr sz="2400" spc="3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40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(или)</a:t>
            </a:r>
            <a:r>
              <a:rPr sz="240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400" spc="3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родители</a:t>
            </a:r>
            <a:r>
              <a:rPr sz="240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(законные</a:t>
            </a:r>
            <a:r>
              <a:rPr sz="240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представители</a:t>
            </a:r>
            <a:r>
              <a:rPr sz="2400" spc="3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)</a:t>
            </a:r>
            <a:r>
              <a:rPr sz="2400" spc="3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имеют</a:t>
            </a:r>
            <a:r>
              <a:rPr sz="240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право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внести</a:t>
            </a:r>
            <a:r>
              <a:rPr sz="24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изменения</a:t>
            </a:r>
            <a:r>
              <a:rPr sz="24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2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уже</a:t>
            </a:r>
            <a:r>
              <a:rPr sz="24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существующее</a:t>
            </a:r>
            <a:r>
              <a:rPr sz="2400" spc="229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заявление</a:t>
            </a:r>
            <a:r>
              <a:rPr sz="24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2400" b="1" spc="2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2400" b="1" spc="2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марта</a:t>
            </a:r>
            <a:r>
              <a:rPr sz="2400" b="1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dirty="0">
                <a:latin typeface="Times New Roman" panose="02020603050405020304"/>
                <a:cs typeface="Times New Roman" panose="02020603050405020304"/>
              </a:rPr>
              <a:t>2025</a:t>
            </a:r>
            <a:r>
              <a:rPr sz="2400" b="1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b="1" spc="-20" dirty="0">
                <a:latin typeface="Times New Roman" panose="02020603050405020304"/>
                <a:cs typeface="Times New Roman" panose="02020603050405020304"/>
              </a:rPr>
              <a:t>года </a:t>
            </a:r>
            <a:r>
              <a:rPr sz="2400" b="1" spc="-10" dirty="0">
                <a:latin typeface="Times New Roman" panose="02020603050405020304"/>
                <a:cs typeface="Times New Roman" panose="02020603050405020304"/>
              </a:rPr>
              <a:t>включительно.</a:t>
            </a: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12700" marR="10160" algn="just">
              <a:lnSpc>
                <a:spcPts val="2450"/>
              </a:lnSpc>
            </a:pPr>
            <a:r>
              <a:rPr sz="2400" dirty="0">
                <a:latin typeface="Times New Roman" panose="02020603050405020304"/>
                <a:cs typeface="Times New Roman" panose="02020603050405020304"/>
              </a:rPr>
              <a:t>После</a:t>
            </a:r>
            <a:r>
              <a:rPr sz="240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регистрации</a:t>
            </a:r>
            <a:r>
              <a:rPr sz="24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400" spc="2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участие</a:t>
            </a:r>
            <a:r>
              <a:rPr sz="2400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40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240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заявитель</a:t>
            </a:r>
            <a:r>
              <a:rPr sz="240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240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позднее</a:t>
            </a:r>
            <a:r>
              <a:rPr sz="240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чем</a:t>
            </a:r>
            <a:r>
              <a:rPr sz="240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за</a:t>
            </a:r>
            <a:r>
              <a:rPr sz="2400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2</a:t>
            </a:r>
            <a:r>
              <a:rPr sz="2400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недели</a:t>
            </a:r>
            <a:r>
              <a:rPr sz="240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25" dirty="0">
                <a:latin typeface="Times New Roman" panose="02020603050405020304"/>
                <a:cs typeface="Times New Roman" panose="02020603050405020304"/>
              </a:rPr>
              <a:t>до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начала</a:t>
            </a:r>
            <a:r>
              <a:rPr sz="2400" spc="4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2400" spc="4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получает</a:t>
            </a:r>
            <a:r>
              <a:rPr sz="2400" spc="4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уведомление</a:t>
            </a:r>
            <a:r>
              <a:rPr sz="2400" spc="4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400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указанием</a:t>
            </a:r>
            <a:r>
              <a:rPr sz="2400" spc="4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даты</a:t>
            </a:r>
            <a:r>
              <a:rPr sz="2400" spc="46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экзамена,</a:t>
            </a:r>
            <a:r>
              <a:rPr sz="2400" spc="46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адреса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места</a:t>
            </a:r>
            <a:r>
              <a:rPr sz="2400" spc="3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проведения,</a:t>
            </a:r>
            <a:r>
              <a:rPr sz="2400" spc="3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кода</a:t>
            </a:r>
            <a:r>
              <a:rPr sz="2400" spc="32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регистрации</a:t>
            </a:r>
            <a:r>
              <a:rPr sz="2400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5" dirty="0">
                <a:latin typeface="Times New Roman" panose="02020603050405020304"/>
                <a:cs typeface="Times New Roman" panose="02020603050405020304"/>
              </a:rPr>
              <a:t>необходимого</a:t>
            </a:r>
            <a:r>
              <a:rPr sz="24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24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получения</a:t>
            </a:r>
            <a:r>
              <a:rPr sz="2400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10" dirty="0">
                <a:latin typeface="Times New Roman" panose="02020603050405020304"/>
                <a:cs typeface="Times New Roman" panose="02020603050405020304"/>
              </a:rPr>
              <a:t>результатов.</a:t>
            </a:r>
            <a:endParaRPr sz="2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9288"/>
            <a:ext cx="7213600" cy="52069"/>
          </a:xfrm>
          <a:custGeom>
            <a:avLst/>
            <a:gdLst/>
            <a:ahLst/>
            <a:cxnLst/>
            <a:rect l="l" t="t" r="r" b="b"/>
            <a:pathLst>
              <a:path w="7213600" h="52070">
                <a:moveTo>
                  <a:pt x="0" y="51815"/>
                </a:moveTo>
                <a:lnTo>
                  <a:pt x="7213092" y="51815"/>
                </a:lnTo>
                <a:lnTo>
                  <a:pt x="7213092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-1523"/>
            <a:ext cx="12192000" cy="626745"/>
            <a:chOff x="0" y="-1523"/>
            <a:chExt cx="12192000" cy="62674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311150"/>
            </a:xfrm>
            <a:custGeom>
              <a:avLst/>
              <a:gdLst/>
              <a:ahLst/>
              <a:cxnLst/>
              <a:rect l="l" t="t" r="r" b="b"/>
              <a:pathLst>
                <a:path w="12192000" h="311150">
                  <a:moveTo>
                    <a:pt x="12192000" y="0"/>
                  </a:moveTo>
                  <a:lnTo>
                    <a:pt x="0" y="0"/>
                  </a:lnTo>
                  <a:lnTo>
                    <a:pt x="0" y="310896"/>
                  </a:lnTo>
                  <a:lnTo>
                    <a:pt x="12192000" y="31089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2E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307847"/>
              <a:ext cx="12192000" cy="143510"/>
            </a:xfrm>
            <a:custGeom>
              <a:avLst/>
              <a:gdLst/>
              <a:ahLst/>
              <a:cxnLst/>
              <a:rect l="l" t="t" r="r" b="b"/>
              <a:pathLst>
                <a:path w="12192000" h="143509">
                  <a:moveTo>
                    <a:pt x="12192000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7213092" y="91440"/>
                  </a:lnTo>
                  <a:lnTo>
                    <a:pt x="7213092" y="143256"/>
                  </a:lnTo>
                  <a:lnTo>
                    <a:pt x="12192000" y="143256"/>
                  </a:lnTo>
                  <a:lnTo>
                    <a:pt x="12192000" y="91440"/>
                  </a:lnTo>
                  <a:lnTo>
                    <a:pt x="12192000" y="5181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9C52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213092" y="440435"/>
              <a:ext cx="4979035" cy="180340"/>
            </a:xfrm>
            <a:custGeom>
              <a:avLst/>
              <a:gdLst/>
              <a:ahLst/>
              <a:cxnLst/>
              <a:rect l="l" t="t" r="r" b="b"/>
              <a:pathLst>
                <a:path w="4979034" h="180340">
                  <a:moveTo>
                    <a:pt x="4978908" y="0"/>
                  </a:moveTo>
                  <a:lnTo>
                    <a:pt x="0" y="0"/>
                  </a:lnTo>
                  <a:lnTo>
                    <a:pt x="0" y="179832"/>
                  </a:lnTo>
                  <a:lnTo>
                    <a:pt x="4978908" y="179832"/>
                  </a:lnTo>
                  <a:lnTo>
                    <a:pt x="4978908" y="0"/>
                  </a:lnTo>
                  <a:close/>
                </a:path>
              </a:pathLst>
            </a:custGeom>
            <a:solidFill>
              <a:srgbClr val="9C5252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210044" y="496823"/>
              <a:ext cx="4754880" cy="128270"/>
            </a:xfrm>
            <a:custGeom>
              <a:avLst/>
              <a:gdLst/>
              <a:ahLst/>
              <a:cxnLst/>
              <a:rect l="l" t="t" r="r" b="b"/>
              <a:pathLst>
                <a:path w="4754880" h="128270">
                  <a:moveTo>
                    <a:pt x="4084320" y="2032"/>
                  </a:moveTo>
                  <a:lnTo>
                    <a:pt x="4082288" y="0"/>
                  </a:lnTo>
                  <a:lnTo>
                    <a:pt x="2032" y="0"/>
                  </a:lnTo>
                  <a:lnTo>
                    <a:pt x="0" y="2032"/>
                  </a:lnTo>
                  <a:lnTo>
                    <a:pt x="0" y="4572"/>
                  </a:lnTo>
                  <a:lnTo>
                    <a:pt x="0" y="25400"/>
                  </a:lnTo>
                  <a:lnTo>
                    <a:pt x="2032" y="27432"/>
                  </a:lnTo>
                  <a:lnTo>
                    <a:pt x="4082288" y="27432"/>
                  </a:lnTo>
                  <a:lnTo>
                    <a:pt x="4084320" y="25400"/>
                  </a:lnTo>
                  <a:lnTo>
                    <a:pt x="4084320" y="2032"/>
                  </a:lnTo>
                  <a:close/>
                </a:path>
                <a:path w="4754880" h="128270">
                  <a:moveTo>
                    <a:pt x="4754880" y="94107"/>
                  </a:moveTo>
                  <a:lnTo>
                    <a:pt x="4752086" y="91440"/>
                  </a:lnTo>
                  <a:lnTo>
                    <a:pt x="2623947" y="91440"/>
                  </a:lnTo>
                  <a:lnTo>
                    <a:pt x="2621280" y="94107"/>
                  </a:lnTo>
                  <a:lnTo>
                    <a:pt x="2621280" y="97536"/>
                  </a:lnTo>
                  <a:lnTo>
                    <a:pt x="2621280" y="125349"/>
                  </a:lnTo>
                  <a:lnTo>
                    <a:pt x="2623947" y="128016"/>
                  </a:lnTo>
                  <a:lnTo>
                    <a:pt x="4752086" y="128016"/>
                  </a:lnTo>
                  <a:lnTo>
                    <a:pt x="4754880" y="125349"/>
                  </a:lnTo>
                  <a:lnTo>
                    <a:pt x="4754880" y="941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059412" y="-1524"/>
              <a:ext cx="131445" cy="622300"/>
            </a:xfrm>
            <a:custGeom>
              <a:avLst/>
              <a:gdLst/>
              <a:ahLst/>
              <a:cxnLst/>
              <a:rect l="l" t="t" r="r" b="b"/>
              <a:pathLst>
                <a:path w="131445" h="622300">
                  <a:moveTo>
                    <a:pt x="36563" y="0"/>
                  </a:moveTo>
                  <a:lnTo>
                    <a:pt x="0" y="0"/>
                  </a:lnTo>
                  <a:lnTo>
                    <a:pt x="0" y="621792"/>
                  </a:lnTo>
                  <a:lnTo>
                    <a:pt x="36563" y="621792"/>
                  </a:lnTo>
                  <a:lnTo>
                    <a:pt x="36563" y="0"/>
                  </a:lnTo>
                  <a:close/>
                </a:path>
                <a:path w="131445" h="622300">
                  <a:moveTo>
                    <a:pt x="131064" y="0"/>
                  </a:moveTo>
                  <a:lnTo>
                    <a:pt x="53340" y="0"/>
                  </a:lnTo>
                  <a:lnTo>
                    <a:pt x="53340" y="621792"/>
                  </a:lnTo>
                  <a:lnTo>
                    <a:pt x="131064" y="621792"/>
                  </a:lnTo>
                  <a:lnTo>
                    <a:pt x="131064" y="0"/>
                  </a:lnTo>
                  <a:close/>
                </a:path>
              </a:pathLst>
            </a:custGeom>
            <a:solidFill>
              <a:srgbClr val="FFFFFF">
                <a:alpha val="6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2033504" y="-1523"/>
              <a:ext cx="12700" cy="622300"/>
            </a:xfrm>
            <a:custGeom>
              <a:avLst/>
              <a:gdLst/>
              <a:ahLst/>
              <a:cxnLst/>
              <a:rect l="l" t="t" r="r" b="b"/>
              <a:pathLst>
                <a:path w="12700" h="622300">
                  <a:moveTo>
                    <a:pt x="12192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12192" y="621791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967971" y="-1523"/>
              <a:ext cx="36830" cy="622300"/>
            </a:xfrm>
            <a:custGeom>
              <a:avLst/>
              <a:gdLst/>
              <a:ahLst/>
              <a:cxnLst/>
              <a:rect l="l" t="t" r="r" b="b"/>
              <a:pathLst>
                <a:path w="36829" h="622300">
                  <a:moveTo>
                    <a:pt x="36575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36575" y="621791"/>
                  </a:lnTo>
                  <a:lnTo>
                    <a:pt x="36575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887200" y="0"/>
              <a:ext cx="73660" cy="585470"/>
            </a:xfrm>
            <a:custGeom>
              <a:avLst/>
              <a:gdLst/>
              <a:ahLst/>
              <a:cxnLst/>
              <a:rect l="l" t="t" r="r" b="b"/>
              <a:pathLst>
                <a:path w="73659" h="585470">
                  <a:moveTo>
                    <a:pt x="73151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73151" y="585215"/>
                  </a:lnTo>
                  <a:lnTo>
                    <a:pt x="73151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1830811" y="0"/>
              <a:ext cx="12700" cy="585470"/>
            </a:xfrm>
            <a:custGeom>
              <a:avLst/>
              <a:gdLst/>
              <a:ahLst/>
              <a:cxnLst/>
              <a:rect l="l" t="t" r="r" b="b"/>
              <a:pathLst>
                <a:path w="12700" h="585470">
                  <a:moveTo>
                    <a:pt x="12192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12192" y="585215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990470" y="659384"/>
            <a:ext cx="814324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/>
              <a:t>Предварительный</a:t>
            </a:r>
            <a:r>
              <a:rPr sz="3400" spc="-130" dirty="0"/>
              <a:t> </a:t>
            </a:r>
            <a:r>
              <a:rPr sz="3400" dirty="0"/>
              <a:t>выбор</a:t>
            </a:r>
            <a:r>
              <a:rPr sz="3400" spc="-175" dirty="0"/>
              <a:t> </a:t>
            </a:r>
            <a:r>
              <a:rPr sz="3400" spc="-20" dirty="0"/>
              <a:t>предметов</a:t>
            </a:r>
            <a:r>
              <a:rPr sz="3400" spc="-150" dirty="0"/>
              <a:t> </a:t>
            </a:r>
            <a:r>
              <a:rPr sz="3400" spc="-25" dirty="0"/>
              <a:t>ОГЭ</a:t>
            </a:r>
            <a:endParaRPr sz="3400"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521030" y="1334388"/>
          <a:ext cx="10842625" cy="518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68315"/>
                <a:gridCol w="5184775"/>
              </a:tblGrid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Предмет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EC7E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60" dirty="0">
                          <a:latin typeface="Times New Roman" panose="02020603050405020304"/>
                          <a:cs typeface="Times New Roman" panose="02020603050405020304"/>
                        </a:rPr>
                        <a:t>Кол-</a:t>
                      </a:r>
                      <a:r>
                        <a:rPr sz="2800" b="1" dirty="0">
                          <a:latin typeface="Times New Roman" panose="02020603050405020304"/>
                          <a:cs typeface="Times New Roman" panose="02020603050405020304"/>
                        </a:rPr>
                        <a:t>во</a:t>
                      </a: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b="1" spc="-10" dirty="0">
                          <a:latin typeface="Times New Roman" panose="02020603050405020304"/>
                          <a:cs typeface="Times New Roman" panose="02020603050405020304"/>
                        </a:rPr>
                        <a:t>человек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EC7E0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История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b="1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Обществознание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76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Физика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50" dirty="0">
                          <a:latin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Химия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50" dirty="0">
                          <a:latin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Биология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19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Информатика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41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spc="-20" dirty="0">
                          <a:latin typeface="Times New Roman" panose="02020603050405020304"/>
                          <a:cs typeface="Times New Roman" panose="02020603050405020304"/>
                        </a:rPr>
                        <a:t>Английский</a:t>
                      </a:r>
                      <a:r>
                        <a:rPr sz="2800" spc="-10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800" spc="-2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50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Литература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b="1" spc="-50" dirty="0">
                          <a:latin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spc="-10" dirty="0">
                          <a:latin typeface="Times New Roman" panose="02020603050405020304"/>
                          <a:cs typeface="Times New Roman" panose="02020603050405020304"/>
                        </a:rPr>
                        <a:t>География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800" b="1" spc="-25" dirty="0">
                          <a:latin typeface="Times New Roman" panose="02020603050405020304"/>
                          <a:cs typeface="Times New Roman" panose="02020603050405020304"/>
                        </a:rPr>
                        <a:t>50</a:t>
                      </a:r>
                      <a:endParaRPr sz="2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C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9288"/>
            <a:ext cx="7213600" cy="52069"/>
          </a:xfrm>
          <a:custGeom>
            <a:avLst/>
            <a:gdLst/>
            <a:ahLst/>
            <a:cxnLst/>
            <a:rect l="l" t="t" r="r" b="b"/>
            <a:pathLst>
              <a:path w="7213600" h="52070">
                <a:moveTo>
                  <a:pt x="0" y="51815"/>
                </a:moveTo>
                <a:lnTo>
                  <a:pt x="7213092" y="51815"/>
                </a:lnTo>
                <a:lnTo>
                  <a:pt x="7213092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-1523"/>
            <a:ext cx="12192000" cy="626745"/>
            <a:chOff x="0" y="-1523"/>
            <a:chExt cx="12192000" cy="62674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311150"/>
            </a:xfrm>
            <a:custGeom>
              <a:avLst/>
              <a:gdLst/>
              <a:ahLst/>
              <a:cxnLst/>
              <a:rect l="l" t="t" r="r" b="b"/>
              <a:pathLst>
                <a:path w="12192000" h="311150">
                  <a:moveTo>
                    <a:pt x="12192000" y="0"/>
                  </a:moveTo>
                  <a:lnTo>
                    <a:pt x="0" y="0"/>
                  </a:lnTo>
                  <a:lnTo>
                    <a:pt x="0" y="310896"/>
                  </a:lnTo>
                  <a:lnTo>
                    <a:pt x="12192000" y="31089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2E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307847"/>
              <a:ext cx="12192000" cy="143510"/>
            </a:xfrm>
            <a:custGeom>
              <a:avLst/>
              <a:gdLst/>
              <a:ahLst/>
              <a:cxnLst/>
              <a:rect l="l" t="t" r="r" b="b"/>
              <a:pathLst>
                <a:path w="12192000" h="143509">
                  <a:moveTo>
                    <a:pt x="12192000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7213092" y="91440"/>
                  </a:lnTo>
                  <a:lnTo>
                    <a:pt x="7213092" y="143256"/>
                  </a:lnTo>
                  <a:lnTo>
                    <a:pt x="12192000" y="143256"/>
                  </a:lnTo>
                  <a:lnTo>
                    <a:pt x="12192000" y="91440"/>
                  </a:lnTo>
                  <a:lnTo>
                    <a:pt x="12192000" y="5181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9C52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213092" y="440435"/>
              <a:ext cx="4979035" cy="180340"/>
            </a:xfrm>
            <a:custGeom>
              <a:avLst/>
              <a:gdLst/>
              <a:ahLst/>
              <a:cxnLst/>
              <a:rect l="l" t="t" r="r" b="b"/>
              <a:pathLst>
                <a:path w="4979034" h="180340">
                  <a:moveTo>
                    <a:pt x="4978908" y="0"/>
                  </a:moveTo>
                  <a:lnTo>
                    <a:pt x="0" y="0"/>
                  </a:lnTo>
                  <a:lnTo>
                    <a:pt x="0" y="179832"/>
                  </a:lnTo>
                  <a:lnTo>
                    <a:pt x="4978908" y="179832"/>
                  </a:lnTo>
                  <a:lnTo>
                    <a:pt x="4978908" y="0"/>
                  </a:lnTo>
                  <a:close/>
                </a:path>
              </a:pathLst>
            </a:custGeom>
            <a:solidFill>
              <a:srgbClr val="9C5252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210044" y="496823"/>
              <a:ext cx="4754880" cy="128270"/>
            </a:xfrm>
            <a:custGeom>
              <a:avLst/>
              <a:gdLst/>
              <a:ahLst/>
              <a:cxnLst/>
              <a:rect l="l" t="t" r="r" b="b"/>
              <a:pathLst>
                <a:path w="4754880" h="128270">
                  <a:moveTo>
                    <a:pt x="4084320" y="2032"/>
                  </a:moveTo>
                  <a:lnTo>
                    <a:pt x="4082288" y="0"/>
                  </a:lnTo>
                  <a:lnTo>
                    <a:pt x="2032" y="0"/>
                  </a:lnTo>
                  <a:lnTo>
                    <a:pt x="0" y="2032"/>
                  </a:lnTo>
                  <a:lnTo>
                    <a:pt x="0" y="4572"/>
                  </a:lnTo>
                  <a:lnTo>
                    <a:pt x="0" y="25400"/>
                  </a:lnTo>
                  <a:lnTo>
                    <a:pt x="2032" y="27432"/>
                  </a:lnTo>
                  <a:lnTo>
                    <a:pt x="4082288" y="27432"/>
                  </a:lnTo>
                  <a:lnTo>
                    <a:pt x="4084320" y="25400"/>
                  </a:lnTo>
                  <a:lnTo>
                    <a:pt x="4084320" y="2032"/>
                  </a:lnTo>
                  <a:close/>
                </a:path>
                <a:path w="4754880" h="128270">
                  <a:moveTo>
                    <a:pt x="4754880" y="94107"/>
                  </a:moveTo>
                  <a:lnTo>
                    <a:pt x="4752086" y="91440"/>
                  </a:lnTo>
                  <a:lnTo>
                    <a:pt x="2623947" y="91440"/>
                  </a:lnTo>
                  <a:lnTo>
                    <a:pt x="2621280" y="94107"/>
                  </a:lnTo>
                  <a:lnTo>
                    <a:pt x="2621280" y="97536"/>
                  </a:lnTo>
                  <a:lnTo>
                    <a:pt x="2621280" y="125349"/>
                  </a:lnTo>
                  <a:lnTo>
                    <a:pt x="2623947" y="128016"/>
                  </a:lnTo>
                  <a:lnTo>
                    <a:pt x="4752086" y="128016"/>
                  </a:lnTo>
                  <a:lnTo>
                    <a:pt x="4754880" y="125349"/>
                  </a:lnTo>
                  <a:lnTo>
                    <a:pt x="4754880" y="941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059412" y="-1524"/>
              <a:ext cx="131445" cy="622300"/>
            </a:xfrm>
            <a:custGeom>
              <a:avLst/>
              <a:gdLst/>
              <a:ahLst/>
              <a:cxnLst/>
              <a:rect l="l" t="t" r="r" b="b"/>
              <a:pathLst>
                <a:path w="131445" h="622300">
                  <a:moveTo>
                    <a:pt x="36563" y="0"/>
                  </a:moveTo>
                  <a:lnTo>
                    <a:pt x="0" y="0"/>
                  </a:lnTo>
                  <a:lnTo>
                    <a:pt x="0" y="621792"/>
                  </a:lnTo>
                  <a:lnTo>
                    <a:pt x="36563" y="621792"/>
                  </a:lnTo>
                  <a:lnTo>
                    <a:pt x="36563" y="0"/>
                  </a:lnTo>
                  <a:close/>
                </a:path>
                <a:path w="131445" h="622300">
                  <a:moveTo>
                    <a:pt x="131064" y="0"/>
                  </a:moveTo>
                  <a:lnTo>
                    <a:pt x="53340" y="0"/>
                  </a:lnTo>
                  <a:lnTo>
                    <a:pt x="53340" y="621792"/>
                  </a:lnTo>
                  <a:lnTo>
                    <a:pt x="131064" y="621792"/>
                  </a:lnTo>
                  <a:lnTo>
                    <a:pt x="131064" y="0"/>
                  </a:lnTo>
                  <a:close/>
                </a:path>
              </a:pathLst>
            </a:custGeom>
            <a:solidFill>
              <a:srgbClr val="FFFFFF">
                <a:alpha val="6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2033504" y="-1523"/>
              <a:ext cx="12700" cy="622300"/>
            </a:xfrm>
            <a:custGeom>
              <a:avLst/>
              <a:gdLst/>
              <a:ahLst/>
              <a:cxnLst/>
              <a:rect l="l" t="t" r="r" b="b"/>
              <a:pathLst>
                <a:path w="12700" h="622300">
                  <a:moveTo>
                    <a:pt x="12192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12192" y="621791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967971" y="-1523"/>
              <a:ext cx="36830" cy="622300"/>
            </a:xfrm>
            <a:custGeom>
              <a:avLst/>
              <a:gdLst/>
              <a:ahLst/>
              <a:cxnLst/>
              <a:rect l="l" t="t" r="r" b="b"/>
              <a:pathLst>
                <a:path w="36829" h="622300">
                  <a:moveTo>
                    <a:pt x="36575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36575" y="621791"/>
                  </a:lnTo>
                  <a:lnTo>
                    <a:pt x="36575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887200" y="0"/>
              <a:ext cx="73660" cy="585470"/>
            </a:xfrm>
            <a:custGeom>
              <a:avLst/>
              <a:gdLst/>
              <a:ahLst/>
              <a:cxnLst/>
              <a:rect l="l" t="t" r="r" b="b"/>
              <a:pathLst>
                <a:path w="73659" h="585470">
                  <a:moveTo>
                    <a:pt x="73151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73151" y="585215"/>
                  </a:lnTo>
                  <a:lnTo>
                    <a:pt x="73151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1830811" y="0"/>
              <a:ext cx="12700" cy="585470"/>
            </a:xfrm>
            <a:custGeom>
              <a:avLst/>
              <a:gdLst/>
              <a:ahLst/>
              <a:cxnLst/>
              <a:rect l="l" t="t" r="r" b="b"/>
              <a:pathLst>
                <a:path w="12700" h="585470">
                  <a:moveTo>
                    <a:pt x="12192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12192" y="585215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0852" rIns="0" bIns="0" rtlCol="0">
            <a:spAutoFit/>
          </a:bodyPr>
          <a:lstStyle/>
          <a:p>
            <a:pPr marL="2618105">
              <a:lnSpc>
                <a:spcPct val="100000"/>
              </a:lnSpc>
              <a:spcBef>
                <a:spcPts val="95"/>
              </a:spcBef>
            </a:pPr>
            <a:r>
              <a:rPr dirty="0"/>
              <a:t>Диагностические</a:t>
            </a:r>
            <a:r>
              <a:rPr spc="-5" dirty="0"/>
              <a:t> </a:t>
            </a:r>
            <a:r>
              <a:rPr spc="-10" dirty="0"/>
              <a:t>работы</a:t>
            </a:r>
            <a:endParaRPr spc="-10" dirty="0"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521030" y="1766442"/>
          <a:ext cx="11226165" cy="4474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6005"/>
                <a:gridCol w="2976245"/>
                <a:gridCol w="4800600"/>
                <a:gridCol w="2304415"/>
              </a:tblGrid>
              <a:tr h="12534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00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Класс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Дата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Предмет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831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358140" marR="347980" indent="354965">
                        <a:lnSpc>
                          <a:spcPct val="107000"/>
                        </a:lnSpc>
                        <a:spcBef>
                          <a:spcPts val="1685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Время </a:t>
                      </a:r>
                      <a:r>
                        <a:rPr sz="2400" b="1" spc="-25" dirty="0">
                          <a:latin typeface="Times New Roman" panose="02020603050405020304"/>
                          <a:cs typeface="Times New Roman" panose="02020603050405020304"/>
                        </a:rPr>
                        <a:t>проведения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139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  <a:tr h="75755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85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spc="-50" dirty="0">
                          <a:latin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классы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12</a:t>
                      </a:r>
                      <a:r>
                        <a:rPr sz="24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ноября</a:t>
                      </a:r>
                      <a:r>
                        <a:rPr sz="24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(вторник)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Русский</a:t>
                      </a:r>
                      <a:r>
                        <a:rPr sz="2400" b="1" spc="-8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язык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5-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r>
                        <a:rPr sz="2400" b="1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урок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  <a:tr h="757555"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14</a:t>
                      </a:r>
                      <a:r>
                        <a:rPr sz="24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ноября</a:t>
                      </a:r>
                      <a:r>
                        <a:rPr sz="24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(четверг)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Математика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5-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r>
                        <a:rPr sz="2400" b="1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урок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  <a:tr h="852805"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19</a:t>
                      </a:r>
                      <a:r>
                        <a:rPr sz="24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ноября</a:t>
                      </a:r>
                      <a:r>
                        <a:rPr sz="24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(вторник)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Предметы</a:t>
                      </a:r>
                      <a:r>
                        <a:rPr sz="24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24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выбору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5-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r>
                        <a:rPr sz="2400" b="1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урок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  <a:tr h="852805"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21</a:t>
                      </a:r>
                      <a:r>
                        <a:rPr sz="24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ноября</a:t>
                      </a:r>
                      <a:r>
                        <a:rPr sz="24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(четверг)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Предметы</a:t>
                      </a:r>
                      <a:r>
                        <a:rPr sz="24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24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выбору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820"/>
                        </a:spcBef>
                      </a:pPr>
                      <a:r>
                        <a:rPr sz="2400" b="1" spc="-10" dirty="0">
                          <a:latin typeface="Times New Roman" panose="02020603050405020304"/>
                          <a:cs typeface="Times New Roman" panose="02020603050405020304"/>
                        </a:rPr>
                        <a:t>5-</a:t>
                      </a:r>
                      <a:r>
                        <a:rPr sz="2400" b="1" dirty="0">
                          <a:latin typeface="Times New Roman" panose="02020603050405020304"/>
                          <a:cs typeface="Times New Roman" panose="02020603050405020304"/>
                        </a:rPr>
                        <a:t>8</a:t>
                      </a:r>
                      <a:r>
                        <a:rPr sz="2400" b="1" spc="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400" b="1" spc="-20" dirty="0">
                          <a:latin typeface="Times New Roman" panose="02020603050405020304"/>
                          <a:cs typeface="Times New Roman" panose="02020603050405020304"/>
                        </a:rPr>
                        <a:t>урок</a:t>
                      </a: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311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9288"/>
            <a:ext cx="7213600" cy="52069"/>
          </a:xfrm>
          <a:custGeom>
            <a:avLst/>
            <a:gdLst/>
            <a:ahLst/>
            <a:cxnLst/>
            <a:rect l="l" t="t" r="r" b="b"/>
            <a:pathLst>
              <a:path w="7213600" h="52070">
                <a:moveTo>
                  <a:pt x="0" y="51815"/>
                </a:moveTo>
                <a:lnTo>
                  <a:pt x="7213092" y="51815"/>
                </a:lnTo>
                <a:lnTo>
                  <a:pt x="7213092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-1523"/>
            <a:ext cx="12192000" cy="626745"/>
            <a:chOff x="0" y="-1523"/>
            <a:chExt cx="12192000" cy="62674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311150"/>
            </a:xfrm>
            <a:custGeom>
              <a:avLst/>
              <a:gdLst/>
              <a:ahLst/>
              <a:cxnLst/>
              <a:rect l="l" t="t" r="r" b="b"/>
              <a:pathLst>
                <a:path w="12192000" h="311150">
                  <a:moveTo>
                    <a:pt x="12192000" y="0"/>
                  </a:moveTo>
                  <a:lnTo>
                    <a:pt x="0" y="0"/>
                  </a:lnTo>
                  <a:lnTo>
                    <a:pt x="0" y="310896"/>
                  </a:lnTo>
                  <a:lnTo>
                    <a:pt x="12192000" y="31089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2E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307847"/>
              <a:ext cx="12192000" cy="143510"/>
            </a:xfrm>
            <a:custGeom>
              <a:avLst/>
              <a:gdLst/>
              <a:ahLst/>
              <a:cxnLst/>
              <a:rect l="l" t="t" r="r" b="b"/>
              <a:pathLst>
                <a:path w="12192000" h="143509">
                  <a:moveTo>
                    <a:pt x="12192000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7213092" y="91440"/>
                  </a:lnTo>
                  <a:lnTo>
                    <a:pt x="7213092" y="143256"/>
                  </a:lnTo>
                  <a:lnTo>
                    <a:pt x="12192000" y="143256"/>
                  </a:lnTo>
                  <a:lnTo>
                    <a:pt x="12192000" y="91440"/>
                  </a:lnTo>
                  <a:lnTo>
                    <a:pt x="12192000" y="5181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9C52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213092" y="440435"/>
              <a:ext cx="4979035" cy="180340"/>
            </a:xfrm>
            <a:custGeom>
              <a:avLst/>
              <a:gdLst/>
              <a:ahLst/>
              <a:cxnLst/>
              <a:rect l="l" t="t" r="r" b="b"/>
              <a:pathLst>
                <a:path w="4979034" h="180340">
                  <a:moveTo>
                    <a:pt x="4978908" y="0"/>
                  </a:moveTo>
                  <a:lnTo>
                    <a:pt x="0" y="0"/>
                  </a:lnTo>
                  <a:lnTo>
                    <a:pt x="0" y="179832"/>
                  </a:lnTo>
                  <a:lnTo>
                    <a:pt x="4978908" y="179832"/>
                  </a:lnTo>
                  <a:lnTo>
                    <a:pt x="4978908" y="0"/>
                  </a:lnTo>
                  <a:close/>
                </a:path>
              </a:pathLst>
            </a:custGeom>
            <a:solidFill>
              <a:srgbClr val="9C5252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210044" y="496823"/>
              <a:ext cx="4754880" cy="128270"/>
            </a:xfrm>
            <a:custGeom>
              <a:avLst/>
              <a:gdLst/>
              <a:ahLst/>
              <a:cxnLst/>
              <a:rect l="l" t="t" r="r" b="b"/>
              <a:pathLst>
                <a:path w="4754880" h="128270">
                  <a:moveTo>
                    <a:pt x="4084320" y="2032"/>
                  </a:moveTo>
                  <a:lnTo>
                    <a:pt x="4082288" y="0"/>
                  </a:lnTo>
                  <a:lnTo>
                    <a:pt x="2032" y="0"/>
                  </a:lnTo>
                  <a:lnTo>
                    <a:pt x="0" y="2032"/>
                  </a:lnTo>
                  <a:lnTo>
                    <a:pt x="0" y="4572"/>
                  </a:lnTo>
                  <a:lnTo>
                    <a:pt x="0" y="25400"/>
                  </a:lnTo>
                  <a:lnTo>
                    <a:pt x="2032" y="27432"/>
                  </a:lnTo>
                  <a:lnTo>
                    <a:pt x="4082288" y="27432"/>
                  </a:lnTo>
                  <a:lnTo>
                    <a:pt x="4084320" y="25400"/>
                  </a:lnTo>
                  <a:lnTo>
                    <a:pt x="4084320" y="2032"/>
                  </a:lnTo>
                  <a:close/>
                </a:path>
                <a:path w="4754880" h="128270">
                  <a:moveTo>
                    <a:pt x="4754880" y="94107"/>
                  </a:moveTo>
                  <a:lnTo>
                    <a:pt x="4752086" y="91440"/>
                  </a:lnTo>
                  <a:lnTo>
                    <a:pt x="2623947" y="91440"/>
                  </a:lnTo>
                  <a:lnTo>
                    <a:pt x="2621280" y="94107"/>
                  </a:lnTo>
                  <a:lnTo>
                    <a:pt x="2621280" y="97536"/>
                  </a:lnTo>
                  <a:lnTo>
                    <a:pt x="2621280" y="125349"/>
                  </a:lnTo>
                  <a:lnTo>
                    <a:pt x="2623947" y="128016"/>
                  </a:lnTo>
                  <a:lnTo>
                    <a:pt x="4752086" y="128016"/>
                  </a:lnTo>
                  <a:lnTo>
                    <a:pt x="4754880" y="125349"/>
                  </a:lnTo>
                  <a:lnTo>
                    <a:pt x="4754880" y="941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059412" y="-1524"/>
              <a:ext cx="131445" cy="622300"/>
            </a:xfrm>
            <a:custGeom>
              <a:avLst/>
              <a:gdLst/>
              <a:ahLst/>
              <a:cxnLst/>
              <a:rect l="l" t="t" r="r" b="b"/>
              <a:pathLst>
                <a:path w="131445" h="622300">
                  <a:moveTo>
                    <a:pt x="36563" y="0"/>
                  </a:moveTo>
                  <a:lnTo>
                    <a:pt x="0" y="0"/>
                  </a:lnTo>
                  <a:lnTo>
                    <a:pt x="0" y="621792"/>
                  </a:lnTo>
                  <a:lnTo>
                    <a:pt x="36563" y="621792"/>
                  </a:lnTo>
                  <a:lnTo>
                    <a:pt x="36563" y="0"/>
                  </a:lnTo>
                  <a:close/>
                </a:path>
                <a:path w="131445" h="622300">
                  <a:moveTo>
                    <a:pt x="131064" y="0"/>
                  </a:moveTo>
                  <a:lnTo>
                    <a:pt x="53340" y="0"/>
                  </a:lnTo>
                  <a:lnTo>
                    <a:pt x="53340" y="621792"/>
                  </a:lnTo>
                  <a:lnTo>
                    <a:pt x="131064" y="621792"/>
                  </a:lnTo>
                  <a:lnTo>
                    <a:pt x="131064" y="0"/>
                  </a:lnTo>
                  <a:close/>
                </a:path>
              </a:pathLst>
            </a:custGeom>
            <a:solidFill>
              <a:srgbClr val="FFFFFF">
                <a:alpha val="6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2033504" y="-1523"/>
              <a:ext cx="12700" cy="622300"/>
            </a:xfrm>
            <a:custGeom>
              <a:avLst/>
              <a:gdLst/>
              <a:ahLst/>
              <a:cxnLst/>
              <a:rect l="l" t="t" r="r" b="b"/>
              <a:pathLst>
                <a:path w="12700" h="622300">
                  <a:moveTo>
                    <a:pt x="12192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12192" y="621791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967971" y="-1523"/>
              <a:ext cx="36830" cy="622300"/>
            </a:xfrm>
            <a:custGeom>
              <a:avLst/>
              <a:gdLst/>
              <a:ahLst/>
              <a:cxnLst/>
              <a:rect l="l" t="t" r="r" b="b"/>
              <a:pathLst>
                <a:path w="36829" h="622300">
                  <a:moveTo>
                    <a:pt x="36575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36575" y="621791"/>
                  </a:lnTo>
                  <a:lnTo>
                    <a:pt x="36575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887200" y="0"/>
              <a:ext cx="73660" cy="585470"/>
            </a:xfrm>
            <a:custGeom>
              <a:avLst/>
              <a:gdLst/>
              <a:ahLst/>
              <a:cxnLst/>
              <a:rect l="l" t="t" r="r" b="b"/>
              <a:pathLst>
                <a:path w="73659" h="585470">
                  <a:moveTo>
                    <a:pt x="73151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73151" y="585215"/>
                  </a:lnTo>
                  <a:lnTo>
                    <a:pt x="73151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1830811" y="0"/>
              <a:ext cx="12700" cy="585470"/>
            </a:xfrm>
            <a:custGeom>
              <a:avLst/>
              <a:gdLst/>
              <a:ahLst/>
              <a:cxnLst/>
              <a:rect l="l" t="t" r="r" b="b"/>
              <a:pathLst>
                <a:path w="12700" h="585470">
                  <a:moveTo>
                    <a:pt x="12192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12192" y="585215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84326" y="1107770"/>
            <a:ext cx="104489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Информационные</a:t>
            </a:r>
            <a:r>
              <a:rPr spc="-114" dirty="0"/>
              <a:t> </a:t>
            </a:r>
            <a:r>
              <a:rPr dirty="0"/>
              <a:t>ресурсы</a:t>
            </a:r>
            <a:r>
              <a:rPr spc="-90" dirty="0"/>
              <a:t> </a:t>
            </a:r>
            <a:r>
              <a:rPr dirty="0"/>
              <a:t>по</a:t>
            </a:r>
            <a:r>
              <a:rPr spc="-95" dirty="0"/>
              <a:t> </a:t>
            </a:r>
            <a:r>
              <a:rPr dirty="0"/>
              <a:t>вопросам</a:t>
            </a:r>
            <a:r>
              <a:rPr spc="-100" dirty="0"/>
              <a:t> </a:t>
            </a:r>
            <a:r>
              <a:rPr spc="-25" dirty="0"/>
              <a:t>ГИА</a:t>
            </a:r>
            <a:endParaRPr spc="-25" dirty="0"/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03250" y="2243201"/>
          <a:ext cx="11336020" cy="3387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2405"/>
                <a:gridCol w="4704080"/>
              </a:tblGrid>
              <a:tr h="5016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Рособрнадзор</a:t>
                      </a:r>
                      <a:endParaRPr sz="24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  <a:tc>
                  <a:txBody>
                    <a:bodyPr/>
                    <a:lstStyle/>
                    <a:p>
                      <a:pPr marL="63881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20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 panose="02040502050405020303"/>
                          <a:cs typeface="Georgia" panose="02040502050405020303"/>
                          <a:hlinkClick r:id="rId1"/>
                        </a:rPr>
                        <a:t>http://obrnadzor.gov.ru</a:t>
                      </a:r>
                      <a:r>
                        <a:rPr sz="2000" b="1" spc="-10" dirty="0">
                          <a:latin typeface="Georgia" panose="02040502050405020303"/>
                          <a:cs typeface="Georgia" panose="02040502050405020303"/>
                        </a:rPr>
                        <a:t>/</a:t>
                      </a:r>
                      <a:endParaRPr sz="20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FE3EF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Федеральный</a:t>
                      </a:r>
                      <a:r>
                        <a:rPr sz="2400" b="1" spc="-13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институт</a:t>
                      </a:r>
                      <a:endParaRPr sz="2400">
                        <a:latin typeface="Georgia" panose="02040502050405020303"/>
                        <a:cs typeface="Georgia" panose="02040502050405020303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педагогических</a:t>
                      </a:r>
                      <a:r>
                        <a:rPr sz="2400" b="1" spc="-5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измерений</a:t>
                      </a:r>
                      <a:r>
                        <a:rPr sz="2400" b="1" spc="-5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(ФИПИ)</a:t>
                      </a:r>
                      <a:endParaRPr sz="24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55245" algn="ctr">
                        <a:lnSpc>
                          <a:spcPct val="100000"/>
                        </a:lnSpc>
                      </a:pPr>
                      <a:r>
                        <a:rPr sz="20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 panose="02040502050405020303"/>
                          <a:cs typeface="Georgia" panose="02040502050405020303"/>
                          <a:hlinkClick r:id="rId2"/>
                        </a:rPr>
                        <a:t>http://www.fipi.ru/</a:t>
                      </a:r>
                      <a:endParaRPr sz="20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1256030" marR="295910" indent="-95631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Министерство</a:t>
                      </a:r>
                      <a:r>
                        <a:rPr sz="2400" b="1" spc="-50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образования</a:t>
                      </a:r>
                      <a:r>
                        <a:rPr sz="2400" b="1" spc="-8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и</a:t>
                      </a:r>
                      <a:r>
                        <a:rPr sz="2400" b="1" spc="-8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науки Нижегородской</a:t>
                      </a:r>
                      <a:r>
                        <a:rPr sz="2400" b="1" spc="-114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области</a:t>
                      </a:r>
                      <a:endParaRPr sz="24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1066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  <a:tc>
                  <a:txBody>
                    <a:bodyPr/>
                    <a:lstStyle/>
                    <a:p>
                      <a:pPr marL="1738630" marR="149225" indent="-1581150">
                        <a:lnSpc>
                          <a:spcPct val="100000"/>
                        </a:lnSpc>
                        <a:spcBef>
                          <a:spcPts val="1325"/>
                        </a:spcBef>
                      </a:pPr>
                      <a:r>
                        <a:rPr sz="20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 panose="02040502050405020303"/>
                          <a:cs typeface="Georgia" panose="02040502050405020303"/>
                          <a:hlinkClick r:id="rId3"/>
                        </a:rPr>
                        <a:t>https://new-minobr.government-</a:t>
                      </a:r>
                      <a:r>
                        <a:rPr sz="2000" b="1" spc="-10" dirty="0">
                          <a:solidFill>
                            <a:srgbClr val="3399FF"/>
                          </a:solidFill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0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 panose="02040502050405020303"/>
                          <a:cs typeface="Georgia" panose="02040502050405020303"/>
                          <a:hlinkClick r:id="rId3"/>
                        </a:rPr>
                        <a:t>nnov.ru/</a:t>
                      </a:r>
                      <a:endParaRPr sz="20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168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BF1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2209165" marR="344170" indent="-185991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Нижегородский</a:t>
                      </a:r>
                      <a:r>
                        <a:rPr sz="2400" b="1" spc="-10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dirty="0">
                          <a:latin typeface="Georgia" panose="02040502050405020303"/>
                          <a:cs typeface="Georgia" panose="02040502050405020303"/>
                        </a:rPr>
                        <a:t>институт</a:t>
                      </a:r>
                      <a:r>
                        <a:rPr sz="2400" b="1" spc="-85" dirty="0">
                          <a:latin typeface="Georgia" panose="02040502050405020303"/>
                          <a:cs typeface="Georgia" panose="02040502050405020303"/>
                        </a:rPr>
                        <a:t> </a:t>
                      </a:r>
                      <a:r>
                        <a:rPr sz="2400" b="1" spc="-10" dirty="0">
                          <a:latin typeface="Georgia" panose="02040502050405020303"/>
                          <a:cs typeface="Georgia" panose="02040502050405020303"/>
                        </a:rPr>
                        <a:t>развития образования</a:t>
                      </a:r>
                      <a:endParaRPr sz="24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  <a:tc>
                  <a:txBody>
                    <a:bodyPr/>
                    <a:lstStyle/>
                    <a:p>
                      <a:pPr marL="639445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2000" b="1" u="sng" spc="-10" dirty="0">
                          <a:solidFill>
                            <a:srgbClr val="3399FF"/>
                          </a:solidFill>
                          <a:uFill>
                            <a:solidFill>
                              <a:srgbClr val="3399FF"/>
                            </a:solidFill>
                          </a:uFill>
                          <a:latin typeface="Georgia" panose="02040502050405020303"/>
                          <a:cs typeface="Georgia" panose="02040502050405020303"/>
                          <a:hlinkClick r:id="rId4"/>
                        </a:rPr>
                        <a:t>http://www.niro.nnov.ru/</a:t>
                      </a:r>
                      <a:endParaRPr sz="2000">
                        <a:latin typeface="Georgia" panose="02040502050405020303"/>
                        <a:cs typeface="Georgia" panose="02040502050405020303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5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99288"/>
            <a:ext cx="7213600" cy="52069"/>
          </a:xfrm>
          <a:custGeom>
            <a:avLst/>
            <a:gdLst/>
            <a:ahLst/>
            <a:cxnLst/>
            <a:rect l="l" t="t" r="r" b="b"/>
            <a:pathLst>
              <a:path w="7213600" h="52070">
                <a:moveTo>
                  <a:pt x="0" y="51815"/>
                </a:moveTo>
                <a:lnTo>
                  <a:pt x="7213092" y="51815"/>
                </a:lnTo>
                <a:lnTo>
                  <a:pt x="7213092" y="0"/>
                </a:lnTo>
                <a:lnTo>
                  <a:pt x="0" y="0"/>
                </a:lnTo>
                <a:lnTo>
                  <a:pt x="0" y="51815"/>
                </a:lnTo>
                <a:close/>
              </a:path>
            </a:pathLst>
          </a:custGeom>
          <a:solidFill>
            <a:srgbClr val="9C5252">
              <a:alpha val="5019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-1523"/>
            <a:ext cx="12192000" cy="626745"/>
            <a:chOff x="0" y="-1523"/>
            <a:chExt cx="12192000" cy="626745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00" cy="311150"/>
            </a:xfrm>
            <a:custGeom>
              <a:avLst/>
              <a:gdLst/>
              <a:ahLst/>
              <a:cxnLst/>
              <a:rect l="l" t="t" r="r" b="b"/>
              <a:pathLst>
                <a:path w="12192000" h="311150">
                  <a:moveTo>
                    <a:pt x="12192000" y="0"/>
                  </a:moveTo>
                  <a:lnTo>
                    <a:pt x="0" y="0"/>
                  </a:lnTo>
                  <a:lnTo>
                    <a:pt x="0" y="310896"/>
                  </a:lnTo>
                  <a:lnTo>
                    <a:pt x="12192000" y="31089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2E579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307847"/>
              <a:ext cx="12192000" cy="143510"/>
            </a:xfrm>
            <a:custGeom>
              <a:avLst/>
              <a:gdLst/>
              <a:ahLst/>
              <a:cxnLst/>
              <a:rect l="l" t="t" r="r" b="b"/>
              <a:pathLst>
                <a:path w="12192000" h="143509">
                  <a:moveTo>
                    <a:pt x="12192000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7213092" y="91440"/>
                  </a:lnTo>
                  <a:lnTo>
                    <a:pt x="7213092" y="143256"/>
                  </a:lnTo>
                  <a:lnTo>
                    <a:pt x="12192000" y="143256"/>
                  </a:lnTo>
                  <a:lnTo>
                    <a:pt x="12192000" y="91440"/>
                  </a:lnTo>
                  <a:lnTo>
                    <a:pt x="12192000" y="51816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9C52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213092" y="440435"/>
              <a:ext cx="4979035" cy="180340"/>
            </a:xfrm>
            <a:custGeom>
              <a:avLst/>
              <a:gdLst/>
              <a:ahLst/>
              <a:cxnLst/>
              <a:rect l="l" t="t" r="r" b="b"/>
              <a:pathLst>
                <a:path w="4979034" h="180340">
                  <a:moveTo>
                    <a:pt x="4978908" y="0"/>
                  </a:moveTo>
                  <a:lnTo>
                    <a:pt x="0" y="0"/>
                  </a:lnTo>
                  <a:lnTo>
                    <a:pt x="0" y="179832"/>
                  </a:lnTo>
                  <a:lnTo>
                    <a:pt x="4978908" y="179832"/>
                  </a:lnTo>
                  <a:lnTo>
                    <a:pt x="4978908" y="0"/>
                  </a:lnTo>
                  <a:close/>
                </a:path>
              </a:pathLst>
            </a:custGeom>
            <a:solidFill>
              <a:srgbClr val="9C5252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210044" y="496823"/>
              <a:ext cx="4754880" cy="128270"/>
            </a:xfrm>
            <a:custGeom>
              <a:avLst/>
              <a:gdLst/>
              <a:ahLst/>
              <a:cxnLst/>
              <a:rect l="l" t="t" r="r" b="b"/>
              <a:pathLst>
                <a:path w="4754880" h="128270">
                  <a:moveTo>
                    <a:pt x="4084320" y="2032"/>
                  </a:moveTo>
                  <a:lnTo>
                    <a:pt x="4082288" y="0"/>
                  </a:lnTo>
                  <a:lnTo>
                    <a:pt x="2032" y="0"/>
                  </a:lnTo>
                  <a:lnTo>
                    <a:pt x="0" y="2032"/>
                  </a:lnTo>
                  <a:lnTo>
                    <a:pt x="0" y="4572"/>
                  </a:lnTo>
                  <a:lnTo>
                    <a:pt x="0" y="25400"/>
                  </a:lnTo>
                  <a:lnTo>
                    <a:pt x="2032" y="27432"/>
                  </a:lnTo>
                  <a:lnTo>
                    <a:pt x="4082288" y="27432"/>
                  </a:lnTo>
                  <a:lnTo>
                    <a:pt x="4084320" y="25400"/>
                  </a:lnTo>
                  <a:lnTo>
                    <a:pt x="4084320" y="2032"/>
                  </a:lnTo>
                  <a:close/>
                </a:path>
                <a:path w="4754880" h="128270">
                  <a:moveTo>
                    <a:pt x="4754880" y="94107"/>
                  </a:moveTo>
                  <a:lnTo>
                    <a:pt x="4752086" y="91440"/>
                  </a:lnTo>
                  <a:lnTo>
                    <a:pt x="2623947" y="91440"/>
                  </a:lnTo>
                  <a:lnTo>
                    <a:pt x="2621280" y="94107"/>
                  </a:lnTo>
                  <a:lnTo>
                    <a:pt x="2621280" y="97536"/>
                  </a:lnTo>
                  <a:lnTo>
                    <a:pt x="2621280" y="125349"/>
                  </a:lnTo>
                  <a:lnTo>
                    <a:pt x="2623947" y="128016"/>
                  </a:lnTo>
                  <a:lnTo>
                    <a:pt x="4752086" y="128016"/>
                  </a:lnTo>
                  <a:lnTo>
                    <a:pt x="4754880" y="125349"/>
                  </a:lnTo>
                  <a:lnTo>
                    <a:pt x="4754880" y="941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059412" y="-1524"/>
              <a:ext cx="131445" cy="622300"/>
            </a:xfrm>
            <a:custGeom>
              <a:avLst/>
              <a:gdLst/>
              <a:ahLst/>
              <a:cxnLst/>
              <a:rect l="l" t="t" r="r" b="b"/>
              <a:pathLst>
                <a:path w="131445" h="622300">
                  <a:moveTo>
                    <a:pt x="36563" y="0"/>
                  </a:moveTo>
                  <a:lnTo>
                    <a:pt x="0" y="0"/>
                  </a:lnTo>
                  <a:lnTo>
                    <a:pt x="0" y="621792"/>
                  </a:lnTo>
                  <a:lnTo>
                    <a:pt x="36563" y="621792"/>
                  </a:lnTo>
                  <a:lnTo>
                    <a:pt x="36563" y="0"/>
                  </a:lnTo>
                  <a:close/>
                </a:path>
                <a:path w="131445" h="622300">
                  <a:moveTo>
                    <a:pt x="131064" y="0"/>
                  </a:moveTo>
                  <a:lnTo>
                    <a:pt x="53340" y="0"/>
                  </a:lnTo>
                  <a:lnTo>
                    <a:pt x="53340" y="621792"/>
                  </a:lnTo>
                  <a:lnTo>
                    <a:pt x="131064" y="621792"/>
                  </a:lnTo>
                  <a:lnTo>
                    <a:pt x="131064" y="0"/>
                  </a:lnTo>
                  <a:close/>
                </a:path>
              </a:pathLst>
            </a:custGeom>
            <a:solidFill>
              <a:srgbClr val="FFFFFF">
                <a:alpha val="6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2033504" y="-1523"/>
              <a:ext cx="12700" cy="622300"/>
            </a:xfrm>
            <a:custGeom>
              <a:avLst/>
              <a:gdLst/>
              <a:ahLst/>
              <a:cxnLst/>
              <a:rect l="l" t="t" r="r" b="b"/>
              <a:pathLst>
                <a:path w="12700" h="622300">
                  <a:moveTo>
                    <a:pt x="12192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12192" y="621791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967971" y="-1523"/>
              <a:ext cx="36830" cy="622300"/>
            </a:xfrm>
            <a:custGeom>
              <a:avLst/>
              <a:gdLst/>
              <a:ahLst/>
              <a:cxnLst/>
              <a:rect l="l" t="t" r="r" b="b"/>
              <a:pathLst>
                <a:path w="36829" h="622300">
                  <a:moveTo>
                    <a:pt x="36575" y="0"/>
                  </a:moveTo>
                  <a:lnTo>
                    <a:pt x="0" y="0"/>
                  </a:lnTo>
                  <a:lnTo>
                    <a:pt x="0" y="621791"/>
                  </a:lnTo>
                  <a:lnTo>
                    <a:pt x="36575" y="621791"/>
                  </a:lnTo>
                  <a:lnTo>
                    <a:pt x="36575" y="0"/>
                  </a:lnTo>
                  <a:close/>
                </a:path>
              </a:pathLst>
            </a:custGeom>
            <a:solidFill>
              <a:srgbClr val="FFFFFF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887200" y="0"/>
              <a:ext cx="73660" cy="585470"/>
            </a:xfrm>
            <a:custGeom>
              <a:avLst/>
              <a:gdLst/>
              <a:ahLst/>
              <a:cxnLst/>
              <a:rect l="l" t="t" r="r" b="b"/>
              <a:pathLst>
                <a:path w="73659" h="585470">
                  <a:moveTo>
                    <a:pt x="73151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73151" y="585215"/>
                  </a:lnTo>
                  <a:lnTo>
                    <a:pt x="73151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1830811" y="0"/>
              <a:ext cx="12700" cy="585470"/>
            </a:xfrm>
            <a:custGeom>
              <a:avLst/>
              <a:gdLst/>
              <a:ahLst/>
              <a:cxnLst/>
              <a:rect l="l" t="t" r="r" b="b"/>
              <a:pathLst>
                <a:path w="12700" h="585470">
                  <a:moveTo>
                    <a:pt x="12192" y="0"/>
                  </a:moveTo>
                  <a:lnTo>
                    <a:pt x="0" y="0"/>
                  </a:lnTo>
                  <a:lnTo>
                    <a:pt x="0" y="585215"/>
                  </a:lnTo>
                  <a:lnTo>
                    <a:pt x="12192" y="585215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99566" y="1073861"/>
            <a:ext cx="10500360" cy="2814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6100" spc="-30" dirty="0">
                <a:solidFill>
                  <a:srgbClr val="000000"/>
                </a:solidFill>
              </a:rPr>
              <a:t>Родители</a:t>
            </a:r>
            <a:r>
              <a:rPr sz="6100" spc="-285" dirty="0">
                <a:solidFill>
                  <a:srgbClr val="000000"/>
                </a:solidFill>
              </a:rPr>
              <a:t> </a:t>
            </a:r>
            <a:r>
              <a:rPr sz="6100" dirty="0">
                <a:solidFill>
                  <a:srgbClr val="000000"/>
                </a:solidFill>
              </a:rPr>
              <a:t>обязаны</a:t>
            </a:r>
            <a:r>
              <a:rPr sz="6100" spc="-305" dirty="0">
                <a:solidFill>
                  <a:srgbClr val="000000"/>
                </a:solidFill>
              </a:rPr>
              <a:t> </a:t>
            </a:r>
            <a:r>
              <a:rPr sz="6100" spc="-10" dirty="0">
                <a:solidFill>
                  <a:srgbClr val="000000"/>
                </a:solidFill>
              </a:rPr>
              <a:t>обеспечить </a:t>
            </a:r>
            <a:r>
              <a:rPr sz="6100" dirty="0">
                <a:solidFill>
                  <a:srgbClr val="000000"/>
                </a:solidFill>
              </a:rPr>
              <a:t>получение</a:t>
            </a:r>
            <a:r>
              <a:rPr sz="6100" spc="-335" dirty="0">
                <a:solidFill>
                  <a:srgbClr val="000000"/>
                </a:solidFill>
              </a:rPr>
              <a:t> </a:t>
            </a:r>
            <a:r>
              <a:rPr sz="6100" spc="-25" dirty="0">
                <a:solidFill>
                  <a:srgbClr val="000000"/>
                </a:solidFill>
              </a:rPr>
              <a:t>ребенком</a:t>
            </a:r>
            <a:r>
              <a:rPr sz="6100" spc="-335" dirty="0">
                <a:solidFill>
                  <a:srgbClr val="000000"/>
                </a:solidFill>
              </a:rPr>
              <a:t> </a:t>
            </a:r>
            <a:r>
              <a:rPr sz="6100" spc="-10" dirty="0">
                <a:solidFill>
                  <a:srgbClr val="000000"/>
                </a:solidFill>
              </a:rPr>
              <a:t>общего</a:t>
            </a:r>
            <a:endParaRPr sz="6100"/>
          </a:p>
          <a:p>
            <a:pPr marL="2540" algn="ctr">
              <a:lnSpc>
                <a:spcPct val="100000"/>
              </a:lnSpc>
              <a:spcBef>
                <a:spcPts val="5"/>
              </a:spcBef>
            </a:pPr>
            <a:r>
              <a:rPr sz="6100" spc="-10" dirty="0">
                <a:solidFill>
                  <a:srgbClr val="000000"/>
                </a:solidFill>
              </a:rPr>
              <a:t>образования</a:t>
            </a:r>
            <a:endParaRPr sz="6100"/>
          </a:p>
        </p:txBody>
      </p:sp>
      <p:sp>
        <p:nvSpPr>
          <p:cNvPr id="14" name="object 14"/>
          <p:cNvSpPr txBox="1"/>
          <p:nvPr/>
        </p:nvSpPr>
        <p:spPr>
          <a:xfrm>
            <a:off x="862990" y="3904869"/>
            <a:ext cx="10574020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5000" dirty="0">
                <a:latin typeface="Times New Roman" panose="02020603050405020304"/>
                <a:cs typeface="Times New Roman" panose="02020603050405020304"/>
              </a:rPr>
              <a:t>(п.</a:t>
            </a:r>
            <a:r>
              <a:rPr sz="50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50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ч.</a:t>
            </a:r>
            <a:r>
              <a:rPr sz="5000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4</a:t>
            </a:r>
            <a:r>
              <a:rPr sz="50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spc="-60" dirty="0">
                <a:latin typeface="Times New Roman" panose="02020603050405020304"/>
                <a:cs typeface="Times New Roman" panose="02020603050405020304"/>
              </a:rPr>
              <a:t>ст.</a:t>
            </a:r>
            <a:r>
              <a:rPr sz="50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44</a:t>
            </a:r>
            <a:r>
              <a:rPr sz="50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spc="-10" dirty="0">
                <a:latin typeface="Times New Roman" panose="02020603050405020304"/>
                <a:cs typeface="Times New Roman" panose="02020603050405020304"/>
              </a:rPr>
              <a:t>Федерального</a:t>
            </a:r>
            <a:r>
              <a:rPr sz="5000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spc="-20" dirty="0">
                <a:latin typeface="Times New Roman" panose="02020603050405020304"/>
                <a:cs typeface="Times New Roman" panose="02020603050405020304"/>
              </a:rPr>
              <a:t>закона</a:t>
            </a:r>
            <a:r>
              <a:rPr sz="5000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spc="-25" dirty="0">
                <a:latin typeface="Times New Roman" panose="02020603050405020304"/>
                <a:cs typeface="Times New Roman" panose="02020603050405020304"/>
              </a:rPr>
              <a:t>от</a:t>
            </a:r>
            <a:endParaRPr sz="5000">
              <a:latin typeface="Times New Roman" panose="02020603050405020304"/>
              <a:cs typeface="Times New Roman" panose="02020603050405020304"/>
            </a:endParaRPr>
          </a:p>
          <a:p>
            <a:pPr marL="1905" algn="ctr">
              <a:lnSpc>
                <a:spcPct val="100000"/>
              </a:lnSpc>
              <a:spcBef>
                <a:spcPts val="5"/>
              </a:spcBef>
            </a:pPr>
            <a:r>
              <a:rPr sz="5000" dirty="0">
                <a:latin typeface="Times New Roman" panose="02020603050405020304"/>
                <a:cs typeface="Times New Roman" panose="02020603050405020304"/>
              </a:rPr>
              <a:t>29.12.2012</a:t>
            </a:r>
            <a:r>
              <a:rPr sz="50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№</a:t>
            </a:r>
            <a:r>
              <a:rPr sz="5000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5000" dirty="0">
                <a:latin typeface="Times New Roman" panose="02020603050405020304"/>
                <a:cs typeface="Times New Roman" panose="02020603050405020304"/>
              </a:rPr>
              <a:t>273-</a:t>
            </a:r>
            <a:r>
              <a:rPr sz="5000" spc="-25" dirty="0">
                <a:latin typeface="Times New Roman" panose="02020603050405020304"/>
                <a:cs typeface="Times New Roman" panose="02020603050405020304"/>
              </a:rPr>
              <a:t>ФЗ)</a:t>
            </a:r>
            <a:endParaRPr sz="5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040" rIns="0" bIns="0" rtlCol="0">
            <a:spAutoFit/>
          </a:bodyPr>
          <a:lstStyle/>
          <a:p>
            <a:pPr marL="3919855">
              <a:lnSpc>
                <a:spcPct val="100000"/>
              </a:lnSpc>
              <a:spcBef>
                <a:spcPts val="95"/>
              </a:spcBef>
            </a:pPr>
            <a:r>
              <a:rPr spc="-70" dirty="0">
                <a:solidFill>
                  <a:srgbClr val="232852"/>
                </a:solidFill>
              </a:rPr>
              <a:t>ПРЕДМЕТЫ</a:t>
            </a:r>
            <a:endParaRPr spc="-70" dirty="0">
              <a:solidFill>
                <a:srgbClr val="232852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2078862"/>
            <a:ext cx="11042650" cy="2197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800" b="1" u="sng" spc="-3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Обязательные</a:t>
            </a:r>
            <a:r>
              <a:rPr sz="2800" b="1" u="sng" spc="1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предметы</a:t>
            </a:r>
            <a:r>
              <a:rPr sz="2800" b="1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8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35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русский</a:t>
            </a:r>
            <a:r>
              <a:rPr sz="2800" b="1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язык,</a:t>
            </a:r>
            <a:r>
              <a:rPr sz="2800" b="1" spc="-2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006EC0"/>
                </a:solidFill>
                <a:latin typeface="Times New Roman" panose="02020603050405020304"/>
                <a:cs typeface="Times New Roman" panose="02020603050405020304"/>
              </a:rPr>
              <a:t>математика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Предметы</a:t>
            </a:r>
            <a:r>
              <a:rPr sz="2800" b="1" u="sng" spc="57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800" b="1" u="sng" spc="58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выбору</a:t>
            </a:r>
            <a:r>
              <a:rPr sz="2800" b="1" u="sng" spc="580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(два</a:t>
            </a:r>
            <a:r>
              <a:rPr sz="2800" b="1" u="sng" spc="5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u="sng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предмета*):</a:t>
            </a:r>
            <a:r>
              <a:rPr sz="2800" b="1" u="sng" spc="575" dirty="0">
                <a:uFill>
                  <a:solidFill>
                    <a:srgbClr val="00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литература,</a:t>
            </a:r>
            <a:r>
              <a:rPr sz="2800" spc="5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физика,</a:t>
            </a:r>
            <a:r>
              <a:rPr sz="2800" spc="5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химия,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биология,</a:t>
            </a:r>
            <a:r>
              <a:rPr sz="2800" spc="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география,</a:t>
            </a:r>
            <a:r>
              <a:rPr sz="2800" spc="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история,</a:t>
            </a:r>
            <a:r>
              <a:rPr sz="2800" spc="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обществознание,</a:t>
            </a:r>
            <a:r>
              <a:rPr sz="2800" spc="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800" dirty="0">
                <a:latin typeface="Times New Roman" panose="02020603050405020304"/>
                <a:cs typeface="Times New Roman" panose="02020603050405020304"/>
              </a:rPr>
              <a:t>иностранные</a:t>
            </a:r>
            <a:r>
              <a:rPr sz="2800" spc="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800" spc="-10" dirty="0">
                <a:latin typeface="Times New Roman" panose="02020603050405020304"/>
                <a:cs typeface="Times New Roman" panose="02020603050405020304"/>
              </a:rPr>
              <a:t>языки, информатика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9236" y="4374260"/>
            <a:ext cx="10267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*</a:t>
            </a:r>
            <a:r>
              <a:rPr sz="2800" spc="-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2800" b="1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учащихся</a:t>
            </a:r>
            <a:r>
              <a:rPr sz="2800" b="1" spc="-5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800" b="1" spc="-8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ОВЗ,</a:t>
            </a:r>
            <a:r>
              <a:rPr sz="2800" b="1" spc="-10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инвалидов,</a:t>
            </a:r>
            <a:r>
              <a:rPr sz="2800" b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детей-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инвалидов</a:t>
            </a:r>
            <a:r>
              <a:rPr sz="2800" b="1" spc="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количество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53354" y="4640960"/>
            <a:ext cx="17608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сдаваемых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2222" y="4907356"/>
            <a:ext cx="92221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предметов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800" b="1" spc="-1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800" b="1" spc="-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желанию</a:t>
            </a:r>
            <a:r>
              <a:rPr sz="2800" b="1" spc="-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может</a:t>
            </a:r>
            <a:r>
              <a:rPr sz="2800" b="1" spc="-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быть</a:t>
            </a:r>
            <a:r>
              <a:rPr sz="2800" b="1" spc="-114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сокращено</a:t>
            </a:r>
            <a:r>
              <a:rPr sz="2800" b="1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до</a:t>
            </a:r>
            <a:r>
              <a:rPr sz="2800" b="1" spc="-1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двух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7134" y="5174741"/>
            <a:ext cx="2233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обязательных</a:t>
            </a:r>
            <a:endParaRPr sz="28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0155" y="801370"/>
            <a:ext cx="10761980" cy="1419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ts val="2365"/>
              </a:lnSpc>
              <a:spcBef>
                <a:spcPts val="105"/>
              </a:spcBef>
            </a:pPr>
            <a:r>
              <a:rPr sz="2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Редакция</a:t>
            </a:r>
            <a:r>
              <a:rPr sz="2000" b="0" spc="-5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от</a:t>
            </a:r>
            <a:r>
              <a:rPr sz="2000" b="0" spc="-6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13</a:t>
            </a:r>
            <a:r>
              <a:rPr sz="2000" b="0" spc="-5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апреля</a:t>
            </a:r>
            <a:r>
              <a:rPr sz="2000" b="0" spc="-5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b="0" spc="-2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2024</a:t>
            </a:r>
            <a:endParaRPr sz="2000">
              <a:latin typeface="Times New Roman" panose="02020603050405020304"/>
              <a:cs typeface="Times New Roman" panose="02020603050405020304"/>
            </a:endParaRPr>
          </a:p>
          <a:p>
            <a:pPr marL="2836545" marR="60325" indent="-2824480">
              <a:lnSpc>
                <a:spcPct val="80000"/>
              </a:lnSpc>
              <a:spcBef>
                <a:spcPts val="925"/>
              </a:spcBef>
            </a:pP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Приказ</a:t>
            </a:r>
            <a:r>
              <a:rPr b="0" spc="-12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Минпросвещения</a:t>
            </a:r>
            <a:r>
              <a:rPr b="0" spc="-105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России,</a:t>
            </a:r>
            <a:r>
              <a:rPr b="0" spc="-12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Рособрнадзора </a:t>
            </a: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от</a:t>
            </a:r>
            <a:r>
              <a:rPr b="0" spc="-9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09.02.2024</a:t>
            </a:r>
            <a:r>
              <a:rPr b="0" spc="-9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№</a:t>
            </a:r>
            <a:r>
              <a:rPr b="0" spc="-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b="0" spc="-1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89/208</a:t>
            </a:r>
            <a:endParaRPr b="0" spc="-1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400" y="2196211"/>
            <a:ext cx="10614660" cy="3561079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439420" marR="427355" algn="ctr">
              <a:lnSpc>
                <a:spcPct val="80000"/>
              </a:lnSpc>
              <a:spcBef>
                <a:spcPts val="1055"/>
              </a:spcBef>
            </a:pPr>
            <a:r>
              <a:rPr sz="4000" b="1" dirty="0">
                <a:latin typeface="Times New Roman" panose="02020603050405020304"/>
                <a:cs typeface="Times New Roman" panose="02020603050405020304"/>
              </a:rPr>
              <a:t>Об</a:t>
            </a:r>
            <a:r>
              <a:rPr sz="4000" b="1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утверждении</a:t>
            </a:r>
            <a:r>
              <a:rPr sz="4000" b="1" spc="-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особенностей</a:t>
            </a:r>
            <a:r>
              <a:rPr sz="4000" b="1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проведения </a:t>
            </a:r>
            <a:r>
              <a:rPr sz="4000" b="1" spc="-35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4000" b="1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0" dirty="0">
                <a:latin typeface="Times New Roman" panose="02020603050405020304"/>
                <a:cs typeface="Times New Roman" panose="02020603050405020304"/>
              </a:rPr>
              <a:t>итоговой</a:t>
            </a:r>
            <a:r>
              <a:rPr sz="4000" b="1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r>
              <a:rPr sz="4000" b="1" spc="-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5" dirty="0">
                <a:latin typeface="Times New Roman" panose="02020603050405020304"/>
                <a:cs typeface="Times New Roman" panose="02020603050405020304"/>
              </a:rPr>
              <a:t>по </a:t>
            </a:r>
            <a:r>
              <a:rPr sz="4000" b="1" spc="-30" dirty="0">
                <a:latin typeface="Times New Roman" panose="02020603050405020304"/>
                <a:cs typeface="Times New Roman" panose="02020603050405020304"/>
              </a:rPr>
              <a:t>образовательным</a:t>
            </a:r>
            <a:r>
              <a:rPr sz="4000" b="1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программам</a:t>
            </a:r>
            <a:r>
              <a:rPr sz="4000" b="1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основного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4000" b="1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4000" b="1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0" dirty="0">
                <a:latin typeface="Times New Roman" panose="02020603050405020304"/>
                <a:cs typeface="Times New Roman" panose="02020603050405020304"/>
              </a:rPr>
              <a:t>среднего</a:t>
            </a:r>
            <a:r>
              <a:rPr sz="4000" b="1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4000" b="1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образования,</a:t>
            </a:r>
            <a:endParaRPr sz="4000">
              <a:latin typeface="Times New Roman" panose="02020603050405020304"/>
              <a:cs typeface="Times New Roman" panose="02020603050405020304"/>
            </a:endParaRPr>
          </a:p>
          <a:p>
            <a:pPr marL="12700" marR="5080" indent="-2540" algn="ctr">
              <a:lnSpc>
                <a:spcPct val="80000"/>
              </a:lnSpc>
            </a:pPr>
            <a:r>
              <a:rPr sz="4000" b="1" dirty="0">
                <a:latin typeface="Times New Roman" panose="02020603050405020304"/>
                <a:cs typeface="Times New Roman" panose="02020603050405020304"/>
              </a:rPr>
              <a:t>формы</a:t>
            </a:r>
            <a:r>
              <a:rPr sz="4000" b="1" spc="-1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4000" b="1" spc="-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35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4000" b="1" spc="-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итоговой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r>
              <a:rPr sz="40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40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20" dirty="0">
                <a:latin typeface="Times New Roman" panose="02020603050405020304"/>
                <a:cs typeface="Times New Roman" panose="02020603050405020304"/>
              </a:rPr>
              <a:t>условий</a:t>
            </a:r>
            <a:r>
              <a:rPr sz="40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допуска</a:t>
            </a:r>
            <a:r>
              <a:rPr sz="40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40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ней</a:t>
            </a:r>
            <a:r>
              <a:rPr sz="40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40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2023/24,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2024/25,</a:t>
            </a:r>
            <a:r>
              <a:rPr sz="4000" b="1" spc="-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2025/26</a:t>
            </a:r>
            <a:r>
              <a:rPr sz="4000" b="1" spc="-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4000" b="1" spc="-1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000" b="1" spc="-10" dirty="0">
                <a:latin typeface="Times New Roman" panose="02020603050405020304"/>
                <a:cs typeface="Times New Roman" panose="02020603050405020304"/>
              </a:rPr>
              <a:t>годах</a:t>
            </a:r>
            <a:endParaRPr sz="40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783082"/>
            <a:ext cx="10817225" cy="1691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sz="260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Настоящие</a:t>
            </a:r>
            <a:r>
              <a:rPr sz="260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Особенности</a:t>
            </a:r>
            <a:r>
              <a:rPr sz="2600" spc="1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распространяются</a:t>
            </a:r>
            <a:r>
              <a:rPr sz="2600" spc="1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600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являющихся</a:t>
            </a:r>
            <a:r>
              <a:rPr sz="2600" spc="1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участниками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государственной</a:t>
            </a:r>
            <a:r>
              <a:rPr sz="2600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итоговой</a:t>
            </a:r>
            <a:r>
              <a:rPr sz="2600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аттестации</a:t>
            </a:r>
            <a:r>
              <a:rPr sz="2600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600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образовательным</a:t>
            </a:r>
            <a:r>
              <a:rPr sz="2600" spc="1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программам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26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2600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образования</a:t>
            </a:r>
            <a:r>
              <a:rPr sz="2600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(далее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9)</a:t>
            </a:r>
            <a:r>
              <a:rPr sz="26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20" dirty="0">
                <a:latin typeface="Times New Roman" panose="02020603050405020304"/>
                <a:cs typeface="Times New Roman" panose="02020603050405020304"/>
              </a:rPr>
              <a:t>лиц: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2)</a:t>
            </a:r>
            <a:r>
              <a:rPr sz="2600" spc="5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обучавшихся</a:t>
            </a:r>
            <a:r>
              <a:rPr sz="2600" spc="5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600" spc="5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организациях,</a:t>
            </a:r>
            <a:r>
              <a:rPr sz="2600" spc="5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осуществляющих</a:t>
            </a:r>
            <a:r>
              <a:rPr sz="2600" spc="6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образовательную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2447670"/>
            <a:ext cx="5229860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2037080" algn="l"/>
                <a:tab pos="2312035" algn="l"/>
                <a:tab pos="3797300" algn="l"/>
                <a:tab pos="4892675" algn="l"/>
              </a:tabLst>
            </a:pP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деятельность,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расположенных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spc="-25" dirty="0">
                <a:latin typeface="Times New Roman" panose="02020603050405020304"/>
                <a:cs typeface="Times New Roman" panose="02020603050405020304"/>
              </a:rPr>
              <a:t>на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Республики,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Луганской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Народной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52515" y="2447670"/>
            <a:ext cx="1878330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92710">
              <a:lnSpc>
                <a:spcPct val="100000"/>
              </a:lnSpc>
              <a:spcBef>
                <a:spcPts val="105"/>
              </a:spcBef>
            </a:pP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территориях Республики,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79689" y="2447670"/>
            <a:ext cx="1851025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105"/>
              </a:spcBef>
            </a:pP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Донецкой</a:t>
            </a:r>
            <a:endParaRPr sz="26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</a:pPr>
            <a:r>
              <a:rPr sz="2600" spc="-25" dirty="0">
                <a:latin typeface="Times New Roman" panose="02020603050405020304"/>
                <a:cs typeface="Times New Roman" panose="02020603050405020304"/>
              </a:rPr>
              <a:t>Запорожской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86593" y="2447670"/>
            <a:ext cx="1419225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9710" marR="5080" indent="-207645">
              <a:lnSpc>
                <a:spcPct val="100000"/>
              </a:lnSpc>
              <a:spcBef>
                <a:spcPts val="105"/>
              </a:spcBef>
            </a:pPr>
            <a:r>
              <a:rPr sz="2600" spc="-20" dirty="0">
                <a:latin typeface="Times New Roman" panose="02020603050405020304"/>
                <a:cs typeface="Times New Roman" panose="02020603050405020304"/>
              </a:rPr>
              <a:t>Народной области,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340" y="3239846"/>
            <a:ext cx="10818495" cy="2800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Times New Roman" panose="02020603050405020304"/>
                <a:cs typeface="Times New Roman" panose="02020603050405020304"/>
              </a:rPr>
              <a:t>Херсонской</a:t>
            </a:r>
            <a:r>
              <a:rPr sz="2600" spc="1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области,</a:t>
            </a:r>
            <a:r>
              <a:rPr sz="2600" spc="1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2600" spc="10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принятых</a:t>
            </a:r>
            <a:r>
              <a:rPr sz="2600" spc="1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начиная</a:t>
            </a:r>
            <a:r>
              <a:rPr sz="2600" spc="1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2600" spc="10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2021/22</a:t>
            </a:r>
            <a:r>
              <a:rPr sz="2600" spc="1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учебного</a:t>
            </a:r>
            <a:r>
              <a:rPr sz="2600" spc="1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года</a:t>
            </a:r>
            <a:r>
              <a:rPr sz="2600" spc="9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spc="-25" dirty="0">
                <a:latin typeface="Times New Roman" panose="02020603050405020304"/>
                <a:cs typeface="Times New Roman" panose="02020603050405020304"/>
              </a:rPr>
              <a:t>на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обучение</a:t>
            </a:r>
            <a:r>
              <a:rPr sz="2600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600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организации,</a:t>
            </a:r>
            <a:r>
              <a:rPr sz="2600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осуществляющие</a:t>
            </a:r>
            <a:r>
              <a:rPr sz="2600" spc="4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образовательную</a:t>
            </a:r>
            <a:r>
              <a:rPr sz="2600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деятельность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имеющим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государственную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аккредитацию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образовательным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программам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260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общего</a:t>
            </a:r>
            <a:r>
              <a:rPr sz="260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образования,</a:t>
            </a:r>
            <a:r>
              <a:rPr sz="260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расположенные</a:t>
            </a:r>
            <a:r>
              <a:rPr sz="2600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2600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территории</a:t>
            </a:r>
            <a:r>
              <a:rPr sz="2600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Российской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Федерации</a:t>
            </a:r>
            <a:r>
              <a:rPr sz="260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(за</a:t>
            </a:r>
            <a:r>
              <a:rPr sz="260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исключением</a:t>
            </a:r>
            <a:r>
              <a:rPr sz="2600" spc="3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территорий</a:t>
            </a:r>
            <a:r>
              <a:rPr sz="260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Донецкой</a:t>
            </a:r>
            <a:r>
              <a:rPr sz="2600" spc="3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Народной</a:t>
            </a:r>
            <a:r>
              <a:rPr sz="2600" spc="3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Республики,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Луганской</a:t>
            </a:r>
            <a:r>
              <a:rPr sz="2600" spc="4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Народной</a:t>
            </a:r>
            <a:r>
              <a:rPr sz="2600" spc="4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Республики,</a:t>
            </a:r>
            <a:r>
              <a:rPr sz="2600" spc="4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Запорожской</a:t>
            </a:r>
            <a:r>
              <a:rPr sz="2600" spc="4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области,</a:t>
            </a:r>
            <a:r>
              <a:rPr sz="2600" spc="4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Херсонской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области</a:t>
            </a:r>
            <a:r>
              <a:rPr sz="260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со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дня</a:t>
            </a:r>
            <a:r>
              <a:rPr sz="2600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2600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принятия</a:t>
            </a:r>
            <a:r>
              <a:rPr sz="2600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26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Times New Roman" panose="02020603050405020304"/>
                <a:cs typeface="Times New Roman" panose="02020603050405020304"/>
              </a:rPr>
              <a:t>Российскую</a:t>
            </a:r>
            <a:r>
              <a:rPr sz="260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spc="-10" dirty="0">
                <a:latin typeface="Times New Roman" panose="02020603050405020304"/>
                <a:cs typeface="Times New Roman" panose="02020603050405020304"/>
              </a:rPr>
              <a:t>Федерацию).</a:t>
            </a:r>
            <a:endParaRPr sz="26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629158"/>
            <a:ext cx="10817860" cy="5659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0095" marR="40005" indent="-3257550" algn="just">
              <a:lnSpc>
                <a:spcPct val="100000"/>
              </a:lnSpc>
              <a:spcBef>
                <a:spcPts val="100"/>
              </a:spcBef>
            </a:pPr>
            <a:r>
              <a:rPr sz="3300" b="1" dirty="0">
                <a:latin typeface="Times New Roman" panose="02020603050405020304"/>
                <a:cs typeface="Times New Roman" panose="02020603050405020304"/>
              </a:rPr>
              <a:t>III.</a:t>
            </a:r>
            <a:r>
              <a:rPr sz="33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Особенности</a:t>
            </a:r>
            <a:r>
              <a:rPr sz="33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33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формы</a:t>
            </a:r>
            <a:r>
              <a:rPr sz="33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spc="-20" dirty="0">
                <a:latin typeface="Times New Roman" panose="02020603050405020304"/>
                <a:cs typeface="Times New Roman" panose="02020603050405020304"/>
              </a:rPr>
              <a:t>проведения</a:t>
            </a:r>
            <a:r>
              <a:rPr sz="33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ГИА-9</a:t>
            </a:r>
            <a:r>
              <a:rPr sz="33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3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2024/25</a:t>
            </a:r>
            <a:r>
              <a:rPr sz="33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2025/26</a:t>
            </a:r>
            <a:r>
              <a:rPr sz="33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3300" b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b="1" spc="-10" dirty="0">
                <a:latin typeface="Times New Roman" panose="02020603050405020304"/>
                <a:cs typeface="Times New Roman" panose="02020603050405020304"/>
              </a:rPr>
              <a:t>годах</a:t>
            </a:r>
            <a:endParaRPr sz="3300">
              <a:latin typeface="Times New Roman" panose="02020603050405020304"/>
              <a:cs typeface="Times New Roman" panose="02020603050405020304"/>
            </a:endParaRPr>
          </a:p>
          <a:p>
            <a:pPr marL="12700" marR="5080" algn="just">
              <a:lnSpc>
                <a:spcPct val="100000"/>
              </a:lnSpc>
              <a:spcBef>
                <a:spcPts val="790"/>
              </a:spcBef>
            </a:pPr>
            <a:r>
              <a:rPr sz="3300" dirty="0">
                <a:latin typeface="Times New Roman" panose="02020603050405020304"/>
                <a:cs typeface="Times New Roman" panose="02020603050405020304"/>
              </a:rPr>
              <a:t>15.</a:t>
            </a:r>
            <a:r>
              <a:rPr sz="3300" spc="5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Участники</a:t>
            </a:r>
            <a:r>
              <a:rPr sz="3300" spc="5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30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3300" spc="5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300" spc="6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2024/25</a:t>
            </a:r>
            <a:r>
              <a:rPr sz="3300" spc="6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3300" spc="6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2025/26</a:t>
            </a:r>
            <a:r>
              <a:rPr sz="3300" spc="6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3300" spc="6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годах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проходят</a:t>
            </a:r>
            <a:r>
              <a:rPr sz="330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spc="-25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3300" spc="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30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своему</a:t>
            </a:r>
            <a:r>
              <a:rPr sz="3300" spc="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выбору</a:t>
            </a:r>
            <a:r>
              <a:rPr sz="3300" spc="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330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форме</a:t>
            </a:r>
            <a:r>
              <a:rPr sz="3300" spc="1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ГВЭ</a:t>
            </a:r>
            <a:r>
              <a:rPr sz="3300" spc="1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3300" spc="2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spc="-50" dirty="0"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форме</a:t>
            </a:r>
            <a:r>
              <a:rPr sz="3300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основного</a:t>
            </a:r>
            <a:r>
              <a:rPr sz="33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государственного</a:t>
            </a:r>
            <a:r>
              <a:rPr sz="3300" spc="1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экзамена</a:t>
            </a:r>
            <a:r>
              <a:rPr sz="3300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(далее</a:t>
            </a:r>
            <a:r>
              <a:rPr sz="330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330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20" dirty="0">
                <a:latin typeface="Times New Roman" panose="02020603050405020304"/>
                <a:cs typeface="Times New Roman" panose="02020603050405020304"/>
              </a:rPr>
              <a:t>ОГЭ)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3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обязательным</a:t>
            </a:r>
            <a:r>
              <a:rPr sz="33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учебным</a:t>
            </a:r>
            <a:r>
              <a:rPr sz="3300" spc="2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3300" spc="2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3300" spc="23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двум</a:t>
            </a:r>
            <a:r>
              <a:rPr sz="3300" spc="24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учебным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предметам</a:t>
            </a:r>
            <a:r>
              <a:rPr sz="3300" spc="35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3300" spc="35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выбору</a:t>
            </a:r>
            <a:r>
              <a:rPr sz="3300" spc="35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участника</a:t>
            </a:r>
            <a:r>
              <a:rPr sz="3300" spc="35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spc="-25" dirty="0">
                <a:latin typeface="Times New Roman" panose="02020603050405020304"/>
                <a:cs typeface="Times New Roman" panose="02020603050405020304"/>
              </a:rPr>
              <a:t>ГИА-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9</a:t>
            </a:r>
            <a:r>
              <a:rPr sz="3300" spc="35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3300" spc="355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числа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следующих</a:t>
            </a:r>
            <a:r>
              <a:rPr sz="3300" spc="6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учебных</a:t>
            </a:r>
            <a:r>
              <a:rPr sz="3300" spc="6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предметов:</a:t>
            </a:r>
            <a:r>
              <a:rPr sz="3300" spc="6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"Биология",</a:t>
            </a:r>
            <a:r>
              <a:rPr sz="3300" spc="6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"География",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"Иностранные</a:t>
            </a:r>
            <a:r>
              <a:rPr sz="3300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языки"</a:t>
            </a:r>
            <a:r>
              <a:rPr sz="3300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(английский,</a:t>
            </a:r>
            <a:r>
              <a:rPr sz="3300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испанский,</a:t>
            </a:r>
            <a:r>
              <a:rPr sz="3300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немецкий</a:t>
            </a:r>
            <a:r>
              <a:rPr sz="3300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французский),</a:t>
            </a:r>
            <a:r>
              <a:rPr sz="3300" spc="26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"Информатика",</a:t>
            </a:r>
            <a:r>
              <a:rPr sz="3300" spc="26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"История",</a:t>
            </a:r>
            <a:r>
              <a:rPr sz="3300" spc="26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"Литература",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"Обществознание",</a:t>
            </a:r>
            <a:r>
              <a:rPr sz="330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dirty="0">
                <a:latin typeface="Times New Roman" panose="02020603050405020304"/>
                <a:cs typeface="Times New Roman" panose="02020603050405020304"/>
              </a:rPr>
              <a:t>"Физика",</a:t>
            </a:r>
            <a:r>
              <a:rPr sz="3300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00" spc="-10" dirty="0">
                <a:latin typeface="Times New Roman" panose="02020603050405020304"/>
                <a:cs typeface="Times New Roman" panose="02020603050405020304"/>
              </a:rPr>
              <a:t>"Химия".</a:t>
            </a:r>
            <a:endParaRPr sz="33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8077" y="450926"/>
            <a:ext cx="9437370" cy="105791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056640" marR="5080" indent="-1043940">
              <a:lnSpc>
                <a:spcPts val="3810"/>
              </a:lnSpc>
              <a:spcBef>
                <a:spcPts val="655"/>
              </a:spcBef>
            </a:pPr>
            <a:r>
              <a:rPr sz="3600" spc="-20" dirty="0">
                <a:solidFill>
                  <a:srgbClr val="232852"/>
                </a:solidFill>
              </a:rPr>
              <a:t>Особенности</a:t>
            </a:r>
            <a:r>
              <a:rPr sz="3600" spc="-75" dirty="0">
                <a:solidFill>
                  <a:srgbClr val="232852"/>
                </a:solidFill>
              </a:rPr>
              <a:t> </a:t>
            </a:r>
            <a:r>
              <a:rPr sz="3600" spc="-10" dirty="0">
                <a:solidFill>
                  <a:srgbClr val="232852"/>
                </a:solidFill>
              </a:rPr>
              <a:t>организации</a:t>
            </a:r>
            <a:r>
              <a:rPr sz="3600" spc="-125" dirty="0">
                <a:solidFill>
                  <a:srgbClr val="232852"/>
                </a:solidFill>
              </a:rPr>
              <a:t> </a:t>
            </a:r>
            <a:r>
              <a:rPr sz="3600" dirty="0">
                <a:solidFill>
                  <a:srgbClr val="232852"/>
                </a:solidFill>
              </a:rPr>
              <a:t>ГИА</a:t>
            </a:r>
            <a:r>
              <a:rPr sz="3600" spc="-145" dirty="0">
                <a:solidFill>
                  <a:srgbClr val="232852"/>
                </a:solidFill>
              </a:rPr>
              <a:t> </a:t>
            </a:r>
            <a:r>
              <a:rPr sz="3600" dirty="0">
                <a:solidFill>
                  <a:srgbClr val="232852"/>
                </a:solidFill>
              </a:rPr>
              <a:t>для</a:t>
            </a:r>
            <a:r>
              <a:rPr sz="3600" spc="-105" dirty="0">
                <a:solidFill>
                  <a:srgbClr val="232852"/>
                </a:solidFill>
              </a:rPr>
              <a:t> </a:t>
            </a:r>
            <a:r>
              <a:rPr sz="3600" spc="-30" dirty="0">
                <a:solidFill>
                  <a:srgbClr val="232852"/>
                </a:solidFill>
              </a:rPr>
              <a:t>учащихся </a:t>
            </a:r>
            <a:r>
              <a:rPr sz="3600" dirty="0">
                <a:solidFill>
                  <a:srgbClr val="232852"/>
                </a:solidFill>
              </a:rPr>
              <a:t>с</a:t>
            </a:r>
            <a:r>
              <a:rPr sz="3600" spc="-80" dirty="0">
                <a:solidFill>
                  <a:srgbClr val="232852"/>
                </a:solidFill>
              </a:rPr>
              <a:t> </a:t>
            </a:r>
            <a:r>
              <a:rPr sz="3600" dirty="0">
                <a:solidFill>
                  <a:srgbClr val="232852"/>
                </a:solidFill>
              </a:rPr>
              <a:t>ОВЗ,</a:t>
            </a:r>
            <a:r>
              <a:rPr sz="3600" spc="-75" dirty="0">
                <a:solidFill>
                  <a:srgbClr val="232852"/>
                </a:solidFill>
              </a:rPr>
              <a:t> </a:t>
            </a:r>
            <a:r>
              <a:rPr sz="3600" spc="-25" dirty="0">
                <a:solidFill>
                  <a:srgbClr val="232852"/>
                </a:solidFill>
              </a:rPr>
              <a:t>инвалидов,</a:t>
            </a:r>
            <a:r>
              <a:rPr sz="3600" spc="-65" dirty="0">
                <a:solidFill>
                  <a:srgbClr val="232852"/>
                </a:solidFill>
              </a:rPr>
              <a:t> </a:t>
            </a:r>
            <a:r>
              <a:rPr sz="3600" spc="-45" dirty="0">
                <a:solidFill>
                  <a:srgbClr val="232852"/>
                </a:solidFill>
              </a:rPr>
              <a:t>детей-</a:t>
            </a:r>
            <a:r>
              <a:rPr sz="3600" spc="-10" dirty="0">
                <a:solidFill>
                  <a:srgbClr val="232852"/>
                </a:solidFill>
              </a:rPr>
              <a:t>инвалидов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52932" y="1767586"/>
            <a:ext cx="108807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52195" algn="l"/>
                <a:tab pos="3360420" algn="l"/>
                <a:tab pos="3916045" algn="l"/>
                <a:tab pos="5159375" algn="l"/>
                <a:tab pos="8451850" algn="l"/>
                <a:tab pos="9041765" algn="l"/>
              </a:tabLst>
            </a:pP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участников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ОВЗ,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20" dirty="0">
                <a:latin typeface="Times New Roman" panose="02020603050405020304"/>
                <a:cs typeface="Times New Roman" panose="02020603050405020304"/>
              </a:rPr>
              <a:t>детей-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инвалидов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инвалидов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2932" y="2255266"/>
            <a:ext cx="52806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466340" algn="l"/>
                <a:tab pos="3283585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организация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проведение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2932" y="2742945"/>
            <a:ext cx="51295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80895" algn="l"/>
                <a:tab pos="4696460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учетом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состояния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их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7022" y="2255266"/>
            <a:ext cx="532701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2275" marR="5080" indent="-410210">
              <a:lnSpc>
                <a:spcPct val="100000"/>
              </a:lnSpc>
              <a:spcBef>
                <a:spcPts val="105"/>
              </a:spcBef>
              <a:tabLst>
                <a:tab pos="2062480" algn="l"/>
                <a:tab pos="2920365" algn="l"/>
                <a:tab pos="5130800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экзаменов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осуществляется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50" dirty="0">
                <a:latin typeface="Times New Roman" panose="02020603050405020304"/>
                <a:cs typeface="Times New Roman" panose="02020603050405020304"/>
              </a:rPr>
              <a:t>с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здоровья,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особенностей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2932" y="3231007"/>
            <a:ext cx="1087437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" dirty="0">
                <a:latin typeface="Times New Roman" panose="02020603050405020304"/>
                <a:cs typeface="Times New Roman" panose="02020603050405020304"/>
              </a:rPr>
              <a:t>психофизического</a:t>
            </a:r>
            <a:r>
              <a:rPr sz="3200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развития.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100000"/>
              </a:lnSpc>
              <a:tabLst>
                <a:tab pos="892810" algn="l"/>
                <a:tab pos="2246630" algn="l"/>
                <a:tab pos="3287395" algn="l"/>
                <a:tab pos="4211320" algn="l"/>
                <a:tab pos="4915535" algn="l"/>
                <a:tab pos="6101715" algn="l"/>
                <a:tab pos="6194425" algn="l"/>
                <a:tab pos="7042150" algn="l"/>
                <a:tab pos="8595360" algn="l"/>
                <a:tab pos="8930640" algn="l"/>
                <a:tab pos="10221595" algn="l"/>
              </a:tabLst>
            </a:pP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организации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условий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и/или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специальных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условий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при 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проведении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экзаменов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участнику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	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родителю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45" dirty="0">
                <a:latin typeface="Times New Roman" panose="02020603050405020304"/>
                <a:cs typeface="Times New Roman" panose="02020603050405020304"/>
              </a:rPr>
              <a:t>(законному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45990" y="4693742"/>
            <a:ext cx="748347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84145" algn="l"/>
                <a:tab pos="3963670" algn="l"/>
                <a:tab pos="5752465" algn="l"/>
              </a:tabLst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необходимо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25" dirty="0"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подаче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заявления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71170">
              <a:lnSpc>
                <a:spcPct val="100000"/>
              </a:lnSpc>
            </a:pP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заключение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84844" y="5182006"/>
            <a:ext cx="34397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психолого-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медико-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2932" y="4693742"/>
            <a:ext cx="289115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представителю) предоставить: 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педагогической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13046" y="5669686"/>
            <a:ext cx="74155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8195" algn="l"/>
                <a:tab pos="3947795" algn="l"/>
                <a:tab pos="5211445" algn="l"/>
                <a:tab pos="6995795" algn="l"/>
              </a:tabLst>
            </a:pP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комиссии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(ПМПК)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spc="-10" dirty="0">
                <a:latin typeface="Times New Roman" panose="02020603050405020304"/>
                <a:cs typeface="Times New Roman" panose="02020603050405020304"/>
              </a:rPr>
              <a:t>и/или</a:t>
            </a:r>
            <a:r>
              <a:rPr sz="3200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справку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об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2932" y="6157061"/>
            <a:ext cx="535559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установлении</a:t>
            </a:r>
            <a:r>
              <a:rPr sz="3200" b="1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инвалидности.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818" y="456946"/>
            <a:ext cx="110915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solidFill>
                  <a:srgbClr val="232852"/>
                </a:solidFill>
              </a:rPr>
              <a:t>Наличие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справки,</a:t>
            </a:r>
            <a:r>
              <a:rPr sz="2400" spc="-130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подтверждающей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инвалидность</a:t>
            </a:r>
            <a:r>
              <a:rPr sz="2400" spc="-135" dirty="0">
                <a:solidFill>
                  <a:srgbClr val="232852"/>
                </a:solidFill>
              </a:rPr>
              <a:t> </a:t>
            </a:r>
            <a:r>
              <a:rPr sz="2400" spc="-90" dirty="0">
                <a:solidFill>
                  <a:srgbClr val="232852"/>
                </a:solidFill>
              </a:rPr>
              <a:t>(для</a:t>
            </a:r>
            <a:r>
              <a:rPr sz="2400" spc="-135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детей-инвалидов</a:t>
            </a:r>
            <a:r>
              <a:rPr sz="2400" spc="-160" dirty="0">
                <a:solidFill>
                  <a:srgbClr val="232852"/>
                </a:solidFill>
              </a:rPr>
              <a:t> </a:t>
            </a:r>
            <a:r>
              <a:rPr sz="2400" spc="-20" dirty="0">
                <a:solidFill>
                  <a:srgbClr val="232852"/>
                </a:solidFill>
              </a:rPr>
              <a:t>и</a:t>
            </a:r>
            <a:r>
              <a:rPr sz="2400" spc="-120" dirty="0">
                <a:solidFill>
                  <a:srgbClr val="232852"/>
                </a:solidFill>
              </a:rPr>
              <a:t> </a:t>
            </a:r>
            <a:r>
              <a:rPr sz="2400" spc="-55" dirty="0">
                <a:solidFill>
                  <a:srgbClr val="232852"/>
                </a:solidFill>
              </a:rPr>
              <a:t>инвалидов) </a:t>
            </a:r>
            <a:r>
              <a:rPr sz="2400" spc="-90" dirty="0">
                <a:solidFill>
                  <a:srgbClr val="232852"/>
                </a:solidFill>
              </a:rPr>
              <a:t>или</a:t>
            </a:r>
            <a:r>
              <a:rPr sz="2400" spc="-150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копии</a:t>
            </a:r>
            <a:r>
              <a:rPr sz="2400" spc="-130" dirty="0">
                <a:solidFill>
                  <a:srgbClr val="232852"/>
                </a:solidFill>
              </a:rPr>
              <a:t> </a:t>
            </a:r>
            <a:r>
              <a:rPr sz="2400" spc="-114" dirty="0">
                <a:solidFill>
                  <a:srgbClr val="232852"/>
                </a:solidFill>
              </a:rPr>
              <a:t>рекомендаций</a:t>
            </a:r>
            <a:r>
              <a:rPr sz="2400" spc="-145" dirty="0">
                <a:solidFill>
                  <a:srgbClr val="232852"/>
                </a:solidFill>
              </a:rPr>
              <a:t> </a:t>
            </a:r>
            <a:r>
              <a:rPr sz="2400" spc="-80" dirty="0">
                <a:solidFill>
                  <a:srgbClr val="232852"/>
                </a:solidFill>
              </a:rPr>
              <a:t>ПМПК</a:t>
            </a:r>
            <a:r>
              <a:rPr sz="2400" spc="-204" dirty="0">
                <a:solidFill>
                  <a:srgbClr val="232852"/>
                </a:solidFill>
              </a:rPr>
              <a:t> </a:t>
            </a:r>
            <a:r>
              <a:rPr sz="2400" dirty="0">
                <a:solidFill>
                  <a:srgbClr val="232852"/>
                </a:solidFill>
              </a:rPr>
              <a:t>о</a:t>
            </a:r>
            <a:r>
              <a:rPr sz="2400" spc="-15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создании</a:t>
            </a:r>
            <a:r>
              <a:rPr sz="2400" spc="-160" dirty="0">
                <a:solidFill>
                  <a:srgbClr val="232852"/>
                </a:solidFill>
              </a:rPr>
              <a:t> </a:t>
            </a:r>
            <a:r>
              <a:rPr sz="2400" spc="-120" dirty="0">
                <a:solidFill>
                  <a:srgbClr val="232852"/>
                </a:solidFill>
              </a:rPr>
              <a:t>условий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90" dirty="0">
                <a:solidFill>
                  <a:srgbClr val="232852"/>
                </a:solidFill>
              </a:rPr>
              <a:t>при</a:t>
            </a:r>
            <a:r>
              <a:rPr sz="2400" spc="-145" dirty="0">
                <a:solidFill>
                  <a:srgbClr val="232852"/>
                </a:solidFill>
              </a:rPr>
              <a:t> </a:t>
            </a:r>
            <a:r>
              <a:rPr sz="2400" spc="-114" dirty="0">
                <a:solidFill>
                  <a:srgbClr val="232852"/>
                </a:solidFill>
              </a:rPr>
              <a:t>проведении</a:t>
            </a:r>
            <a:r>
              <a:rPr sz="2400" spc="-160" dirty="0">
                <a:solidFill>
                  <a:srgbClr val="232852"/>
                </a:solidFill>
              </a:rPr>
              <a:t> </a:t>
            </a:r>
            <a:r>
              <a:rPr sz="2400" spc="-25" dirty="0">
                <a:solidFill>
                  <a:srgbClr val="232852"/>
                </a:solidFill>
              </a:rPr>
              <a:t>ГИА</a:t>
            </a:r>
            <a:endParaRPr sz="2400"/>
          </a:p>
          <a:p>
            <a:pPr marR="2540" algn="ctr">
              <a:lnSpc>
                <a:spcPct val="100000"/>
              </a:lnSpc>
            </a:pPr>
            <a:r>
              <a:rPr sz="2400" spc="-90" dirty="0">
                <a:solidFill>
                  <a:srgbClr val="232852"/>
                </a:solidFill>
              </a:rPr>
              <a:t>(для</a:t>
            </a:r>
            <a:r>
              <a:rPr sz="2400" spc="-160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участников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dirty="0">
                <a:solidFill>
                  <a:srgbClr val="232852"/>
                </a:solidFill>
              </a:rPr>
              <a:t>с</a:t>
            </a:r>
            <a:r>
              <a:rPr sz="2400" spc="-155" dirty="0">
                <a:solidFill>
                  <a:srgbClr val="232852"/>
                </a:solidFill>
              </a:rPr>
              <a:t> </a:t>
            </a:r>
            <a:r>
              <a:rPr sz="2400" spc="-85" dirty="0">
                <a:solidFill>
                  <a:srgbClr val="232852"/>
                </a:solidFill>
              </a:rPr>
              <a:t>ОВЗ)</a:t>
            </a:r>
            <a:r>
              <a:rPr sz="2400" spc="-190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обеспечивает</a:t>
            </a:r>
            <a:r>
              <a:rPr sz="2400" spc="-195" dirty="0">
                <a:solidFill>
                  <a:srgbClr val="232852"/>
                </a:solidFill>
              </a:rPr>
              <a:t> </a:t>
            </a:r>
            <a:r>
              <a:rPr sz="2400" spc="-105" dirty="0">
                <a:solidFill>
                  <a:srgbClr val="232852"/>
                </a:solidFill>
              </a:rPr>
              <a:t>участнику</a:t>
            </a:r>
            <a:r>
              <a:rPr sz="2400" spc="-165" dirty="0">
                <a:solidFill>
                  <a:srgbClr val="232852"/>
                </a:solidFill>
              </a:rPr>
              <a:t> </a:t>
            </a:r>
            <a:r>
              <a:rPr sz="2400" spc="-110" dirty="0">
                <a:solidFill>
                  <a:srgbClr val="232852"/>
                </a:solidFill>
              </a:rPr>
              <a:t>ГИА-</a:t>
            </a:r>
            <a:r>
              <a:rPr sz="2400" spc="-25" dirty="0">
                <a:solidFill>
                  <a:srgbClr val="232852"/>
                </a:solidFill>
              </a:rPr>
              <a:t>9: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03250" y="1670050"/>
          <a:ext cx="11137900" cy="4879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49000"/>
              </a:tblGrid>
              <a:tr h="72453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сокращение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количества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сдаваемых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экзаменов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до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двух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обязательных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учебных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предметов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(по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русскому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языку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математике)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(по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желанию);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CAF8"/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4703445" marR="254000" indent="-444309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изменение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формы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сдачи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экзаменов</a:t>
                      </a:r>
                      <a:r>
                        <a:rPr sz="2000" b="1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(ГВЭ),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проведение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ГВЭ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в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письменной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или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устной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форме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(по</a:t>
                      </a:r>
                      <a:r>
                        <a:rPr sz="2000" b="1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желанию);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marL="3568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увеличение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продолжительности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итогового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собеседования</a:t>
                      </a:r>
                      <a:r>
                        <a:rPr sz="2000" b="1" spc="-6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русскому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языку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30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L="4865370" marR="615315" indent="-42449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увеличение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продолжительности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экзаменов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2000" b="1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соответствующим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учебным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предметам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 1,5</a:t>
                      </a:r>
                      <a:r>
                        <a:rPr sz="2000" b="1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часа;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увеличение</a:t>
                      </a:r>
                      <a:r>
                        <a:rPr sz="2000" b="1" spc="-8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продолжительности</a:t>
                      </a:r>
                      <a:r>
                        <a:rPr sz="2000" b="1" spc="-4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ОГЭ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по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иностранным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языкам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(раздел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«Говорение»)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–</a:t>
                      </a:r>
                      <a:r>
                        <a:rPr sz="2000" b="1" spc="-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30</a:t>
                      </a:r>
                      <a:r>
                        <a:rPr sz="2000" b="1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минут);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marL="2357755" marR="1097915" indent="-12515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организация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питания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перерывов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для</a:t>
                      </a:r>
                      <a:r>
                        <a:rPr sz="2000" b="1" spc="-1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проведения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0" dirty="0">
                          <a:latin typeface="Times New Roman" panose="02020603050405020304"/>
                          <a:cs typeface="Times New Roman" panose="02020603050405020304"/>
                        </a:rPr>
                        <a:t>необходимых</a:t>
                      </a:r>
                      <a:r>
                        <a:rPr sz="2000" b="1" spc="-7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лечебных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и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профилактических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мероприятий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(при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необходимости);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FED"/>
                    </a:solidFill>
                  </a:tcPr>
                </a:tc>
              </a:tr>
              <a:tr h="956310">
                <a:tc>
                  <a:txBody>
                    <a:bodyPr/>
                    <a:lstStyle/>
                    <a:p>
                      <a:pPr marL="4397375" marR="275590" indent="-41173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беспрепятственный</a:t>
                      </a:r>
                      <a:r>
                        <a:rPr sz="2000" b="1" spc="-3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доступ</a:t>
                      </a:r>
                      <a:r>
                        <a:rPr sz="2000" b="1" spc="-7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в</a:t>
                      </a:r>
                      <a:r>
                        <a:rPr sz="2000" b="1" spc="-5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аудиторию,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иные</a:t>
                      </a:r>
                      <a:r>
                        <a:rPr sz="2000" b="1" spc="-4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помещения;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аудитория</a:t>
                      </a:r>
                      <a:r>
                        <a:rPr sz="2000" b="1" spc="-6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на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первом</a:t>
                      </a:r>
                      <a:r>
                        <a:rPr sz="2000" b="1" spc="-5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этаже</a:t>
                      </a:r>
                      <a:r>
                        <a:rPr sz="2000" b="1" spc="-35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25" dirty="0">
                          <a:latin typeface="Times New Roman" panose="02020603050405020304"/>
                          <a:cs typeface="Times New Roman" panose="02020603050405020304"/>
                        </a:rPr>
                        <a:t>при </a:t>
                      </a:r>
                      <a:r>
                        <a:rPr sz="2000" b="1" dirty="0">
                          <a:latin typeface="Times New Roman" panose="02020603050405020304"/>
                          <a:cs typeface="Times New Roman" panose="02020603050405020304"/>
                        </a:rPr>
                        <a:t>отсутствии</a:t>
                      </a:r>
                      <a:r>
                        <a:rPr sz="2000" b="1" spc="-100" dirty="0"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b="1" spc="-10" dirty="0">
                          <a:latin typeface="Times New Roman" panose="02020603050405020304"/>
                          <a:cs typeface="Times New Roman" panose="02020603050405020304"/>
                        </a:rPr>
                        <a:t>лифтов.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15179</Words>
  <Application>WPS Presentation</Application>
  <PresentationFormat>On-screen Show (4:3)</PresentationFormat>
  <Paragraphs>601</Paragraphs>
  <Slides>34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7" baseType="lpstr">
      <vt:lpstr>Arial</vt:lpstr>
      <vt:lpstr>SimSun</vt:lpstr>
      <vt:lpstr>Wingdings</vt:lpstr>
      <vt:lpstr>Times New Roman</vt:lpstr>
      <vt:lpstr>Wingdings</vt:lpstr>
      <vt:lpstr>Microsoft YaHei</vt:lpstr>
      <vt:lpstr>Arial Unicode MS</vt:lpstr>
      <vt:lpstr>Calibri</vt:lpstr>
      <vt:lpstr>Microsoft Sans Serif</vt:lpstr>
      <vt:lpstr>Arial MT</vt:lpstr>
      <vt:lpstr>Arial</vt:lpstr>
      <vt:lpstr>Georgia</vt:lpstr>
      <vt:lpstr>Office Theme</vt:lpstr>
      <vt:lpstr>по образовательным программам основного общего образования в 2025 году</vt:lpstr>
      <vt:lpstr>Нормативные правовые документы</vt:lpstr>
      <vt:lpstr>Порядок проведения ГИА в 2025 году</vt:lpstr>
      <vt:lpstr>ПРЕДМЕТЫ</vt:lpstr>
      <vt:lpstr>Приказ Минпросвещения России, Рособрнадзора от 09.02.2024 № 89/208</vt:lpstr>
      <vt:lpstr>PowerPoint 演示文稿</vt:lpstr>
      <vt:lpstr>PowerPoint 演示文稿</vt:lpstr>
      <vt:lpstr>Особенности организации ГИА для учащихся с ОВЗ, инвалидов, детей-инвалидов</vt:lpstr>
      <vt:lpstr>(для участников с ОВЗ) обеспечивает участнику ГИА-9:</vt:lpstr>
      <vt:lpstr>Наличие копии заключения ПМПК о создании условий при проведении ГИА дополнительно обеспечивает участнику ГИА-9 создание следующих специальных условий проведения экзамена:</vt:lpstr>
      <vt:lpstr>Допуск к ГИА</vt:lpstr>
      <vt:lpstr>ИТОГОВОЕ СОБЕСЕДОВАНИЕ</vt:lpstr>
      <vt:lpstr>PowerPoint 演示文稿</vt:lpstr>
      <vt:lpstr>Получение аттестата об основном общем образовании</vt:lpstr>
      <vt:lpstr>Продолжительность проведения ОГЭ/ГВЭ</vt:lpstr>
      <vt:lpstr>Дополнительные материалы, разрешенные для использования на экзамене</vt:lpstr>
      <vt:lpstr>Особенности ГИА по математике</vt:lpstr>
      <vt:lpstr>Особенности проведения ОГЭ по предметам</vt:lpstr>
      <vt:lpstr>Сроки проведения ГИА</vt:lpstr>
      <vt:lpstr>Опубликованы проекты расписания ЕГЭ, ОГЭ и ГВЭ на 2025 год</vt:lpstr>
      <vt:lpstr>Порядок проведения ГИА</vt:lpstr>
      <vt:lpstr>ЗАПРЕЩЕНО</vt:lpstr>
      <vt:lpstr>Повторная сдача ГИА</vt:lpstr>
      <vt:lpstr>PowerPoint 演示文稿</vt:lpstr>
      <vt:lpstr>PowerPoint 演示文稿</vt:lpstr>
      <vt:lpstr>Апелляция</vt:lpstr>
      <vt:lpstr>АПЕЛЛЯЦИЯ НА 1 ЧАСТЬ НЕ ПОДАЁТСЯ</vt:lpstr>
      <vt:lpstr>Шкала перевода первичных баллов в пятибалльную систему</vt:lpstr>
      <vt:lpstr>ИТОГОВЫЕ ОЦЕНКИ</vt:lpstr>
      <vt:lpstr>Регистрация на участие в ГИА</vt:lpstr>
      <vt:lpstr>Предварительный выбор предметов ОГЭ</vt:lpstr>
      <vt:lpstr>Диагностические работы</vt:lpstr>
      <vt:lpstr>Информационные ресурсы по вопросам ГИА</vt:lpstr>
      <vt:lpstr>образования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итоговая аттестацияпо образовательным программам основного общего образования в 2025 году</dc:title>
  <dc:creator>Котельников Борис</dc:creator>
  <cp:lastModifiedBy>ОММ</cp:lastModifiedBy>
  <cp:revision>2</cp:revision>
  <dcterms:created xsi:type="dcterms:W3CDTF">2024-12-16T13:46:00Z</dcterms:created>
  <dcterms:modified xsi:type="dcterms:W3CDTF">2024-12-16T13:47:56Z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2024-11-25T14:00:00Z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2024-12-16T14:00:00Z</vt:filetime>
  </property>
  <property fmtid="{D5CDD505-2E9C-101B-9397-08002B2CF9AE}" pid="5" name="Producer">
    <vt:lpwstr>Microsoft® PowerPoint® 2016</vt:lpwstr>
  </property>
  <property fmtid="{D5CDD505-2E9C-101B-9397-08002B2CF9AE}" pid="6" name="ICV">
    <vt:lpwstr>F293EE5D14C241C193A730B008E17E91_13</vt:lpwstr>
  </property>
  <property fmtid="{D5CDD505-2E9C-101B-9397-08002B2CF9AE}" pid="7" name="KSOProductBuildVer">
    <vt:lpwstr>1049-12.2.0.19307</vt:lpwstr>
  </property>
</Properties>
</file>