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.jpg"/>
  <Default Extension="png" ContentType="image/png"/>
  <Default Extension="rels" ContentType="application/vnd.openxmlformats-package.relationship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2"/>
  </p:notesMasterIdLst>
  <p:sldIdLst>
    <p:sldId id="256" r:id="rId3"/>
    <p:sldId id="257" r:id="rId4"/>
    <p:sldId id="258" r:id="rId5"/>
    <p:sldId id="259" r:id="rId6"/>
    <p:sldId id="260" r:id="rId7"/>
    <p:sldId id="295" r:id="rId8"/>
    <p:sldId id="264" r:id="rId9"/>
    <p:sldId id="289" r:id="rId10"/>
    <p:sldId id="294" r:id="rId11"/>
    <p:sldId id="281" r:id="rId12"/>
    <p:sldId id="268" r:id="rId13"/>
    <p:sldId id="285" r:id="rId14"/>
    <p:sldId id="270" r:id="rId15"/>
    <p:sldId id="283" r:id="rId16"/>
    <p:sldId id="291" r:id="rId17"/>
    <p:sldId id="284" r:id="rId18"/>
    <p:sldId id="275" r:id="rId19"/>
    <p:sldId id="286" r:id="rId20"/>
    <p:sldId id="277" r:id="rId21"/>
    <p:sldId id="296" r:id="rId23"/>
    <p:sldId id="293" r:id="rId24"/>
  </p:sldIdLst>
  <p:sldSz cx="6858000" cy="5143500"/>
  <p:notesSz cx="9144000" cy="51435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 userDrawn="1">
          <p15:clr>
            <a:srgbClr val="A4A3A4"/>
          </p15:clr>
        </p15:guide>
        <p15:guide id="2" pos="162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C020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无样式，无网格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howGuides="1">
      <p:cViewPr varScale="1">
        <p:scale>
          <a:sx n="143" d="100"/>
          <a:sy n="143" d="100"/>
        </p:scale>
        <p:origin x="1710" y="114"/>
      </p:cViewPr>
      <p:guideLst>
        <p:guide orient="horz" pos="2880"/>
        <p:guide pos="162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1" Type="http://schemas.openxmlformats.org/officeDocument/2006/relationships/customXml" Target="../customXml/item4.xml"/><Relationship Id="rId30" Type="http://schemas.openxmlformats.org/officeDocument/2006/relationships/customXml" Target="../customXml/item3.xml"/><Relationship Id="rId3" Type="http://schemas.openxmlformats.org/officeDocument/2006/relationships/slide" Target="slides/slide1.xml"/><Relationship Id="rId29" Type="http://schemas.openxmlformats.org/officeDocument/2006/relationships/customXml" Target="../customXml/item2.xml"/><Relationship Id="rId28" Type="http://schemas.openxmlformats.org/officeDocument/2006/relationships/customXml" Target="../customXml/item1.xml"/><Relationship Id="rId27" Type="http://schemas.openxmlformats.org/officeDocument/2006/relationships/tableStyles" Target="tableStyles.xml"/><Relationship Id="rId26" Type="http://schemas.openxmlformats.org/officeDocument/2006/relationships/viewProps" Target="viewProps.xml"/><Relationship Id="rId25" Type="http://schemas.openxmlformats.org/officeDocument/2006/relationships/presProps" Target="presProps.xml"/><Relationship Id="rId24" Type="http://schemas.openxmlformats.org/officeDocument/2006/relationships/slide" Target="slides/slide21.xml"/><Relationship Id="rId23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1" Type="http://schemas.openxmlformats.org/officeDocument/2006/relationships/slide" Target="slides/slide19.xml"/><Relationship Id="rId20" Type="http://schemas.openxmlformats.org/officeDocument/2006/relationships/slide" Target="slides/slide18.xml"/><Relationship Id="rId2" Type="http://schemas.openxmlformats.org/officeDocument/2006/relationships/theme" Target="theme/theme1.xml"/><Relationship Id="rId19" Type="http://schemas.openxmlformats.org/officeDocument/2006/relationships/slide" Target="slides/slide17.xml"/><Relationship Id="rId18" Type="http://schemas.openxmlformats.org/officeDocument/2006/relationships/slide" Target="slides/slide16.xml"/><Relationship Id="rId17" Type="http://schemas.openxmlformats.org/officeDocument/2006/relationships/slide" Target="slides/slide15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2571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2571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0BF30A3-2DA8-492A-81EE-F05193EF89C8}" type="datetimeFigureOut">
              <a:rPr lang="ru-RU" smtClean="0"/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414713" y="642938"/>
            <a:ext cx="2314575" cy="17367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914400" y="2474913"/>
            <a:ext cx="7315200" cy="20256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4886325"/>
            <a:ext cx="3962400" cy="2571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5180013" y="4886325"/>
            <a:ext cx="3962400" cy="2571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41C270B-877F-4F77-88F9-670D3C4EC108}" type="slidenum">
              <a:rPr lang="ru-RU" smtClean="0"/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9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0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414713" y="642938"/>
            <a:ext cx="2314575" cy="173672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41C270B-877F-4F77-88F9-670D3C4EC108}" type="slidenum">
              <a:rPr lang="ru-RU" smtClean="0"/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414713" y="642938"/>
            <a:ext cx="2314575" cy="173672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41C270B-877F-4F77-88F9-670D3C4EC108}" type="slidenum">
              <a:rPr lang="ru-RU" smtClean="0"/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514350" y="1594486"/>
            <a:ext cx="5829300" cy="5539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028700" y="2880363"/>
            <a:ext cx="480060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263939" y="127"/>
            <a:ext cx="6330124" cy="415498"/>
          </a:xfrm>
        </p:spPr>
        <p:txBody>
          <a:bodyPr lIns="0" tIns="0" rIns="0" bIns="0"/>
          <a:lstStyle>
            <a:lvl1pPr>
              <a:defRPr sz="2700" b="1" i="0">
                <a:solidFill>
                  <a:srgbClr val="FF0000"/>
                </a:solidFill>
                <a:latin typeface="Georgia" panose="02040502050405020303"/>
                <a:cs typeface="Georgia" panose="02040502050405020303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b="0" i="0">
                <a:solidFill>
                  <a:schemeClr val="tx1"/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263939" y="127"/>
            <a:ext cx="6330124" cy="415498"/>
          </a:xfrm>
        </p:spPr>
        <p:txBody>
          <a:bodyPr lIns="0" tIns="0" rIns="0" bIns="0"/>
          <a:lstStyle>
            <a:lvl1pPr>
              <a:defRPr sz="2700" b="1" i="0">
                <a:solidFill>
                  <a:srgbClr val="FF0000"/>
                </a:solidFill>
                <a:latin typeface="Georgia" panose="02040502050405020303"/>
                <a:cs typeface="Georgia" panose="02040502050405020303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342900" y="1183007"/>
            <a:ext cx="298323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3531870" y="1183007"/>
            <a:ext cx="298323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263939" y="127"/>
            <a:ext cx="6330124" cy="415498"/>
          </a:xfrm>
        </p:spPr>
        <p:txBody>
          <a:bodyPr lIns="0" tIns="0" rIns="0" bIns="0"/>
          <a:lstStyle>
            <a:lvl1pPr>
              <a:defRPr sz="2700" b="1" i="0">
                <a:solidFill>
                  <a:srgbClr val="FF0000"/>
                </a:solidFill>
                <a:latin typeface="Georgia" panose="02040502050405020303"/>
                <a:cs typeface="Georgia" panose="02040502050405020303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7" Type="http://schemas.openxmlformats.org/officeDocument/2006/relationships/image" Target="../media/image2.png"/><Relationship Id="rId6" Type="http://schemas.openxmlformats.org/officeDocument/2006/relationships/image" Target="../media/image1.jpeg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318260" y="46609"/>
            <a:ext cx="1404175" cy="763038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17" name="bk object 17"/>
          <p:cNvSpPr/>
          <p:nvPr/>
        </p:nvSpPr>
        <p:spPr>
          <a:xfrm>
            <a:off x="0" y="729106"/>
            <a:ext cx="6858000" cy="19050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263939" y="127"/>
            <a:ext cx="6330124" cy="57404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600" b="1" i="0">
                <a:solidFill>
                  <a:srgbClr val="FF0000"/>
                </a:solidFill>
                <a:latin typeface="Georgia" panose="02040502050405020303"/>
                <a:cs typeface="Georgia" panose="02040502050405020303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25122" y="1589661"/>
            <a:ext cx="6607759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2331720" y="4783458"/>
            <a:ext cx="219456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342900" y="4783458"/>
            <a:ext cx="157734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4937760" y="4783458"/>
            <a:ext cx="157734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342900">
        <a:defRPr>
          <a:latin typeface="+mn-lt"/>
          <a:ea typeface="+mn-ea"/>
          <a:cs typeface="+mn-cs"/>
        </a:defRPr>
      </a:lvl2pPr>
      <a:lvl3pPr marL="685800">
        <a:defRPr>
          <a:latin typeface="+mn-lt"/>
          <a:ea typeface="+mn-ea"/>
          <a:cs typeface="+mn-cs"/>
        </a:defRPr>
      </a:lvl3pPr>
      <a:lvl4pPr marL="1028700">
        <a:defRPr>
          <a:latin typeface="+mn-lt"/>
          <a:ea typeface="+mn-ea"/>
          <a:cs typeface="+mn-cs"/>
        </a:defRPr>
      </a:lvl4pPr>
      <a:lvl5pPr marL="1371600">
        <a:defRPr>
          <a:latin typeface="+mn-lt"/>
          <a:ea typeface="+mn-ea"/>
          <a:cs typeface="+mn-cs"/>
        </a:defRPr>
      </a:lvl5pPr>
      <a:lvl6pPr marL="1714500">
        <a:defRPr>
          <a:latin typeface="+mn-lt"/>
          <a:ea typeface="+mn-ea"/>
          <a:cs typeface="+mn-cs"/>
        </a:defRPr>
      </a:lvl6pPr>
      <a:lvl7pPr marL="2057400">
        <a:defRPr>
          <a:latin typeface="+mn-lt"/>
          <a:ea typeface="+mn-ea"/>
          <a:cs typeface="+mn-cs"/>
        </a:defRPr>
      </a:lvl7pPr>
      <a:lvl8pPr marL="2400300">
        <a:defRPr>
          <a:latin typeface="+mn-lt"/>
          <a:ea typeface="+mn-ea"/>
          <a:cs typeface="+mn-cs"/>
        </a:defRPr>
      </a:lvl8pPr>
      <a:lvl9pPr marL="27432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342900">
        <a:defRPr>
          <a:latin typeface="+mn-lt"/>
          <a:ea typeface="+mn-ea"/>
          <a:cs typeface="+mn-cs"/>
        </a:defRPr>
      </a:lvl2pPr>
      <a:lvl3pPr marL="685800">
        <a:defRPr>
          <a:latin typeface="+mn-lt"/>
          <a:ea typeface="+mn-ea"/>
          <a:cs typeface="+mn-cs"/>
        </a:defRPr>
      </a:lvl3pPr>
      <a:lvl4pPr marL="1028700">
        <a:defRPr>
          <a:latin typeface="+mn-lt"/>
          <a:ea typeface="+mn-ea"/>
          <a:cs typeface="+mn-cs"/>
        </a:defRPr>
      </a:lvl4pPr>
      <a:lvl5pPr marL="1371600">
        <a:defRPr>
          <a:latin typeface="+mn-lt"/>
          <a:ea typeface="+mn-ea"/>
          <a:cs typeface="+mn-cs"/>
        </a:defRPr>
      </a:lvl5pPr>
      <a:lvl6pPr marL="1714500">
        <a:defRPr>
          <a:latin typeface="+mn-lt"/>
          <a:ea typeface="+mn-ea"/>
          <a:cs typeface="+mn-cs"/>
        </a:defRPr>
      </a:lvl6pPr>
      <a:lvl7pPr marL="2057400">
        <a:defRPr>
          <a:latin typeface="+mn-lt"/>
          <a:ea typeface="+mn-ea"/>
          <a:cs typeface="+mn-cs"/>
        </a:defRPr>
      </a:lvl7pPr>
      <a:lvl8pPr marL="2400300">
        <a:defRPr>
          <a:latin typeface="+mn-lt"/>
          <a:ea typeface="+mn-ea"/>
          <a:cs typeface="+mn-cs"/>
        </a:defRPr>
      </a:lvl8pPr>
      <a:lvl9pPr marL="27432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2" Type="http://schemas.openxmlformats.org/officeDocument/2006/relationships/image" Target="../media/image4.png"/><Relationship Id="rId1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4.png"/><Relationship Id="rId1" Type="http://schemas.openxmlformats.org/officeDocument/2006/relationships/image" Target="../media/image17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2" Type="http://schemas.openxmlformats.org/officeDocument/2006/relationships/image" Target="../media/image19.jpeg"/><Relationship Id="rId1" Type="http://schemas.openxmlformats.org/officeDocument/2006/relationships/image" Target="../media/image4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5.xml"/><Relationship Id="rId1" Type="http://schemas.openxmlformats.org/officeDocument/2006/relationships/image" Target="../media/image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2" Type="http://schemas.openxmlformats.org/officeDocument/2006/relationships/image" Target="../media/image20.jpeg"/><Relationship Id="rId1" Type="http://schemas.openxmlformats.org/officeDocument/2006/relationships/image" Target="../media/image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2" Type="http://schemas.openxmlformats.org/officeDocument/2006/relationships/hyperlink" Target="https://checkege.rustest.ru/" TargetMode="External"/><Relationship Id="rId1" Type="http://schemas.openxmlformats.org/officeDocument/2006/relationships/image" Target="../media/image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2" Type="http://schemas.openxmlformats.org/officeDocument/2006/relationships/image" Target="../media/image21.jpeg"/><Relationship Id="rId1" Type="http://schemas.openxmlformats.org/officeDocument/2006/relationships/image" Target="../media/image4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.png"/></Relationships>
</file>

<file path=ppt/slides/_rels/slide18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image" Target="../media/image4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4.png"/><Relationship Id="rId1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2.xml"/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4.png"/><Relationship Id="rId1" Type="http://schemas.openxmlformats.org/officeDocument/2006/relationships/hyperlink" Target="http://www.rustest.ru/" TargetMode="External"/></Relationships>
</file>

<file path=ppt/slides/_rels/slide21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openxmlformats.org/officeDocument/2006/relationships/hyperlink" Target="mailto:inna-66region@mail.ru" TargetMode="External"/><Relationship Id="rId2" Type="http://schemas.openxmlformats.org/officeDocument/2006/relationships/image" Target="../media/image4.png"/><Relationship Id="rId1" Type="http://schemas.openxmlformats.org/officeDocument/2006/relationships/image" Target="../media/image24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5.xml"/><Relationship Id="rId1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5.xml"/><Relationship Id="rId1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6.jpeg"/><Relationship Id="rId1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9" Type="http://schemas.openxmlformats.org/officeDocument/2006/relationships/image" Target="../media/image15.png"/><Relationship Id="rId8" Type="http://schemas.openxmlformats.org/officeDocument/2006/relationships/image" Target="../media/image14.png"/><Relationship Id="rId7" Type="http://schemas.openxmlformats.org/officeDocument/2006/relationships/image" Target="../media/image13.png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2" Type="http://schemas.openxmlformats.org/officeDocument/2006/relationships/slideLayout" Target="../slideLayouts/slideLayout2.xml"/><Relationship Id="rId11" Type="http://schemas.openxmlformats.org/officeDocument/2006/relationships/image" Target="../media/image4.png"/><Relationship Id="rId10" Type="http://schemas.openxmlformats.org/officeDocument/2006/relationships/image" Target="../media/image16.png"/><Relationship Id="rId1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18.jpeg"/><Relationship Id="rId2" Type="http://schemas.openxmlformats.org/officeDocument/2006/relationships/image" Target="../media/image4.png"/><Relationship Id="rId1" Type="http://schemas.openxmlformats.org/officeDocument/2006/relationships/image" Target="../media/image17.png"/></Relationships>
</file>

<file path=ppt/slides/_rels/slide9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18.jpeg"/><Relationship Id="rId2" Type="http://schemas.openxmlformats.org/officeDocument/2006/relationships/image" Target="../media/image4.png"/><Relationship Id="rId1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642938"/>
            <a:ext cx="2628900" cy="3857625"/>
          </a:xfrm>
          <a:prstGeom prst="rect">
            <a:avLst/>
          </a:prstGeom>
          <a:blipFill>
            <a:blip r:embed="rId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3" name="object 3"/>
          <p:cNvSpPr/>
          <p:nvPr/>
        </p:nvSpPr>
        <p:spPr>
          <a:xfrm>
            <a:off x="1287113" y="1593915"/>
            <a:ext cx="5571173" cy="1549337"/>
          </a:xfrm>
          <a:custGeom>
            <a:avLst/>
            <a:gdLst/>
            <a:ahLst/>
            <a:cxnLst/>
            <a:rect l="l" t="t" r="r" b="b"/>
            <a:pathLst>
              <a:path w="7428230" h="1900555">
                <a:moveTo>
                  <a:pt x="0" y="1900300"/>
                </a:moveTo>
                <a:lnTo>
                  <a:pt x="7427976" y="1900300"/>
                </a:lnTo>
                <a:lnTo>
                  <a:pt x="7427976" y="0"/>
                </a:lnTo>
                <a:lnTo>
                  <a:pt x="0" y="0"/>
                </a:lnTo>
                <a:lnTo>
                  <a:pt x="0" y="1900300"/>
                </a:lnTo>
                <a:close/>
              </a:path>
            </a:pathLst>
          </a:custGeom>
          <a:solidFill>
            <a:srgbClr val="D4ECF4"/>
          </a:solidFill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4" name="object 4"/>
          <p:cNvSpPr/>
          <p:nvPr/>
        </p:nvSpPr>
        <p:spPr>
          <a:xfrm>
            <a:off x="429816" y="2663762"/>
            <a:ext cx="426244" cy="355759"/>
          </a:xfrm>
          <a:custGeom>
            <a:avLst/>
            <a:gdLst/>
            <a:ahLst/>
            <a:cxnLst/>
            <a:rect l="l" t="t" r="r" b="b"/>
            <a:pathLst>
              <a:path w="568325" h="474344">
                <a:moveTo>
                  <a:pt x="0" y="473837"/>
                </a:moveTo>
                <a:lnTo>
                  <a:pt x="568325" y="473837"/>
                </a:lnTo>
                <a:lnTo>
                  <a:pt x="568325" y="0"/>
                </a:lnTo>
                <a:lnTo>
                  <a:pt x="0" y="0"/>
                </a:lnTo>
                <a:lnTo>
                  <a:pt x="0" y="473837"/>
                </a:lnTo>
                <a:close/>
              </a:path>
            </a:pathLst>
          </a:custGeom>
          <a:solidFill>
            <a:srgbClr val="234957"/>
          </a:solidFill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5" name="object 5"/>
          <p:cNvSpPr/>
          <p:nvPr/>
        </p:nvSpPr>
        <p:spPr>
          <a:xfrm>
            <a:off x="1287113" y="1593925"/>
            <a:ext cx="423863" cy="356711"/>
          </a:xfrm>
          <a:custGeom>
            <a:avLst/>
            <a:gdLst/>
            <a:ahLst/>
            <a:cxnLst/>
            <a:rect l="l" t="t" r="r" b="b"/>
            <a:pathLst>
              <a:path w="565150" h="475614">
                <a:moveTo>
                  <a:pt x="0" y="475145"/>
                </a:moveTo>
                <a:lnTo>
                  <a:pt x="565150" y="475145"/>
                </a:lnTo>
                <a:lnTo>
                  <a:pt x="565150" y="0"/>
                </a:lnTo>
                <a:lnTo>
                  <a:pt x="0" y="0"/>
                </a:lnTo>
                <a:lnTo>
                  <a:pt x="0" y="475145"/>
                </a:lnTo>
                <a:close/>
              </a:path>
            </a:pathLst>
          </a:custGeom>
          <a:solidFill>
            <a:srgbClr val="00AFEF"/>
          </a:solidFill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6" name="object 6"/>
          <p:cNvSpPr/>
          <p:nvPr/>
        </p:nvSpPr>
        <p:spPr>
          <a:xfrm>
            <a:off x="1710978" y="1243015"/>
            <a:ext cx="439579" cy="350996"/>
          </a:xfrm>
          <a:custGeom>
            <a:avLst/>
            <a:gdLst/>
            <a:ahLst/>
            <a:cxnLst/>
            <a:rect l="l" t="t" r="r" b="b"/>
            <a:pathLst>
              <a:path w="586105" h="467994">
                <a:moveTo>
                  <a:pt x="0" y="467880"/>
                </a:moveTo>
                <a:lnTo>
                  <a:pt x="585787" y="467880"/>
                </a:lnTo>
                <a:lnTo>
                  <a:pt x="585787" y="0"/>
                </a:lnTo>
                <a:lnTo>
                  <a:pt x="0" y="0"/>
                </a:lnTo>
                <a:lnTo>
                  <a:pt x="0" y="467880"/>
                </a:lnTo>
                <a:close/>
              </a:path>
            </a:pathLst>
          </a:custGeom>
          <a:solidFill>
            <a:srgbClr val="00AFEF"/>
          </a:solidFill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7" name="object 7"/>
          <p:cNvSpPr/>
          <p:nvPr/>
        </p:nvSpPr>
        <p:spPr>
          <a:xfrm>
            <a:off x="856059" y="2663762"/>
            <a:ext cx="438150" cy="355759"/>
          </a:xfrm>
          <a:custGeom>
            <a:avLst/>
            <a:gdLst/>
            <a:ahLst/>
            <a:cxnLst/>
            <a:rect l="l" t="t" r="r" b="b"/>
            <a:pathLst>
              <a:path w="584200" h="474344">
                <a:moveTo>
                  <a:pt x="0" y="473837"/>
                </a:moveTo>
                <a:lnTo>
                  <a:pt x="584200" y="473837"/>
                </a:lnTo>
                <a:lnTo>
                  <a:pt x="584200" y="0"/>
                </a:lnTo>
                <a:lnTo>
                  <a:pt x="0" y="0"/>
                </a:lnTo>
                <a:lnTo>
                  <a:pt x="0" y="473837"/>
                </a:lnTo>
                <a:close/>
              </a:path>
            </a:pathLst>
          </a:custGeom>
          <a:solidFill>
            <a:srgbClr val="D4ECF4"/>
          </a:solidFill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8" name="object 8"/>
          <p:cNvSpPr/>
          <p:nvPr/>
        </p:nvSpPr>
        <p:spPr>
          <a:xfrm>
            <a:off x="1710978" y="1593923"/>
            <a:ext cx="439579" cy="361950"/>
          </a:xfrm>
          <a:custGeom>
            <a:avLst/>
            <a:gdLst/>
            <a:ahLst/>
            <a:cxnLst/>
            <a:rect l="l" t="t" r="r" b="b"/>
            <a:pathLst>
              <a:path w="586105" h="482600">
                <a:moveTo>
                  <a:pt x="0" y="482206"/>
                </a:moveTo>
                <a:lnTo>
                  <a:pt x="585787" y="482206"/>
                </a:lnTo>
                <a:lnTo>
                  <a:pt x="585787" y="0"/>
                </a:lnTo>
                <a:lnTo>
                  <a:pt x="0" y="0"/>
                </a:lnTo>
                <a:lnTo>
                  <a:pt x="0" y="482206"/>
                </a:lnTo>
                <a:close/>
              </a:path>
            </a:pathLst>
          </a:custGeom>
          <a:solidFill>
            <a:srgbClr val="234957"/>
          </a:solidFill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9" name="object 9"/>
          <p:cNvSpPr/>
          <p:nvPr/>
        </p:nvSpPr>
        <p:spPr>
          <a:xfrm>
            <a:off x="856059" y="1950282"/>
            <a:ext cx="431483" cy="350996"/>
          </a:xfrm>
          <a:custGeom>
            <a:avLst/>
            <a:gdLst/>
            <a:ahLst/>
            <a:cxnLst/>
            <a:rect l="l" t="t" r="r" b="b"/>
            <a:pathLst>
              <a:path w="575310" h="467994">
                <a:moveTo>
                  <a:pt x="0" y="467906"/>
                </a:moveTo>
                <a:lnTo>
                  <a:pt x="574738" y="467906"/>
                </a:lnTo>
                <a:lnTo>
                  <a:pt x="574738" y="0"/>
                </a:lnTo>
                <a:lnTo>
                  <a:pt x="0" y="0"/>
                </a:lnTo>
                <a:lnTo>
                  <a:pt x="0" y="467906"/>
                </a:lnTo>
                <a:close/>
              </a:path>
            </a:pathLst>
          </a:custGeom>
          <a:solidFill>
            <a:srgbClr val="00AFEF"/>
          </a:solidFill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10" name="object 10"/>
          <p:cNvSpPr/>
          <p:nvPr/>
        </p:nvSpPr>
        <p:spPr>
          <a:xfrm>
            <a:off x="0" y="1950282"/>
            <a:ext cx="437198" cy="356711"/>
          </a:xfrm>
          <a:custGeom>
            <a:avLst/>
            <a:gdLst/>
            <a:ahLst/>
            <a:cxnLst/>
            <a:rect l="l" t="t" r="r" b="b"/>
            <a:pathLst>
              <a:path w="582930" h="475614">
                <a:moveTo>
                  <a:pt x="0" y="475056"/>
                </a:moveTo>
                <a:lnTo>
                  <a:pt x="582612" y="475056"/>
                </a:lnTo>
                <a:lnTo>
                  <a:pt x="582612" y="0"/>
                </a:lnTo>
                <a:lnTo>
                  <a:pt x="0" y="0"/>
                </a:lnTo>
                <a:lnTo>
                  <a:pt x="0" y="475056"/>
                </a:lnTo>
                <a:close/>
              </a:path>
            </a:pathLst>
          </a:custGeom>
          <a:solidFill>
            <a:srgbClr val="D4ECF4"/>
          </a:solidFill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11" name="object 11"/>
          <p:cNvSpPr/>
          <p:nvPr/>
        </p:nvSpPr>
        <p:spPr>
          <a:xfrm>
            <a:off x="1287115" y="1950283"/>
            <a:ext cx="431006" cy="356711"/>
          </a:xfrm>
          <a:custGeom>
            <a:avLst/>
            <a:gdLst/>
            <a:ahLst/>
            <a:cxnLst/>
            <a:rect l="l" t="t" r="r" b="b"/>
            <a:pathLst>
              <a:path w="574675" h="475614">
                <a:moveTo>
                  <a:pt x="0" y="475056"/>
                </a:moveTo>
                <a:lnTo>
                  <a:pt x="574675" y="475056"/>
                </a:lnTo>
                <a:lnTo>
                  <a:pt x="574675" y="0"/>
                </a:lnTo>
                <a:lnTo>
                  <a:pt x="0" y="0"/>
                </a:lnTo>
                <a:lnTo>
                  <a:pt x="0" y="475056"/>
                </a:lnTo>
                <a:close/>
              </a:path>
            </a:pathLst>
          </a:custGeom>
          <a:solidFill>
            <a:srgbClr val="234957"/>
          </a:solidFill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12" name="object 12"/>
          <p:cNvSpPr/>
          <p:nvPr/>
        </p:nvSpPr>
        <p:spPr>
          <a:xfrm>
            <a:off x="429816" y="2301211"/>
            <a:ext cx="426244" cy="362903"/>
          </a:xfrm>
          <a:custGeom>
            <a:avLst/>
            <a:gdLst/>
            <a:ahLst/>
            <a:cxnLst/>
            <a:rect l="l" t="t" r="r" b="b"/>
            <a:pathLst>
              <a:path w="568325" h="483869">
                <a:moveTo>
                  <a:pt x="0" y="483400"/>
                </a:moveTo>
                <a:lnTo>
                  <a:pt x="568325" y="483400"/>
                </a:lnTo>
                <a:lnTo>
                  <a:pt x="568325" y="0"/>
                </a:lnTo>
                <a:lnTo>
                  <a:pt x="0" y="0"/>
                </a:lnTo>
                <a:lnTo>
                  <a:pt x="0" y="483400"/>
                </a:lnTo>
                <a:close/>
              </a:path>
            </a:pathLst>
          </a:custGeom>
          <a:solidFill>
            <a:srgbClr val="00AFEF"/>
          </a:solidFill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13" name="object 13"/>
          <p:cNvSpPr/>
          <p:nvPr/>
        </p:nvSpPr>
        <p:spPr>
          <a:xfrm>
            <a:off x="856059" y="2301211"/>
            <a:ext cx="438150" cy="362903"/>
          </a:xfrm>
          <a:custGeom>
            <a:avLst/>
            <a:gdLst/>
            <a:ahLst/>
            <a:cxnLst/>
            <a:rect l="l" t="t" r="r" b="b"/>
            <a:pathLst>
              <a:path w="584200" h="483869">
                <a:moveTo>
                  <a:pt x="0" y="483400"/>
                </a:moveTo>
                <a:lnTo>
                  <a:pt x="584200" y="483400"/>
                </a:lnTo>
                <a:lnTo>
                  <a:pt x="584200" y="0"/>
                </a:lnTo>
                <a:lnTo>
                  <a:pt x="0" y="0"/>
                </a:lnTo>
                <a:lnTo>
                  <a:pt x="0" y="483400"/>
                </a:lnTo>
                <a:close/>
              </a:path>
            </a:pathLst>
          </a:custGeom>
          <a:solidFill>
            <a:srgbClr val="234957"/>
          </a:solidFill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14" name="object 14"/>
          <p:cNvSpPr txBox="1"/>
          <p:nvPr/>
        </p:nvSpPr>
        <p:spPr>
          <a:xfrm>
            <a:off x="2200086" y="1860044"/>
            <a:ext cx="4259104" cy="1525270"/>
          </a:xfrm>
          <a:prstGeom prst="rect">
            <a:avLst/>
          </a:prstGeom>
        </p:spPr>
        <p:txBody>
          <a:bodyPr vert="horz" wrap="square" lIns="0" tIns="100489" rIns="0" bIns="0" rtlCol="0">
            <a:spAutoFit/>
          </a:bodyPr>
          <a:lstStyle/>
          <a:p>
            <a:pPr marL="9525" marR="347980" algn="ctr">
              <a:lnSpc>
                <a:spcPct val="71000"/>
              </a:lnSpc>
              <a:spcBef>
                <a:spcPts val="790"/>
              </a:spcBef>
            </a:pPr>
            <a:r>
              <a:rPr lang="ru-RU" sz="3000" b="1" spc="-161" dirty="0">
                <a:solidFill>
                  <a:srgbClr val="0033CC"/>
                </a:solidFill>
                <a:latin typeface="Georgia" panose="02040502050405020303"/>
                <a:cs typeface="Georgia" panose="02040502050405020303"/>
              </a:rPr>
              <a:t>«ЕГЭ </a:t>
            </a:r>
            <a:r>
              <a:rPr lang="ru-RU" sz="3000" b="1" spc="-431" dirty="0">
                <a:solidFill>
                  <a:srgbClr val="0033CC"/>
                </a:solidFill>
                <a:latin typeface="Georgia" panose="02040502050405020303"/>
                <a:cs typeface="Georgia" panose="02040502050405020303"/>
              </a:rPr>
              <a:t>–</a:t>
            </a:r>
            <a:r>
              <a:rPr lang="ru-RU" sz="3000" b="1" spc="-375" dirty="0">
                <a:solidFill>
                  <a:srgbClr val="0033CC"/>
                </a:solidFill>
                <a:latin typeface="Georgia" panose="02040502050405020303"/>
                <a:cs typeface="Georgia" panose="02040502050405020303"/>
              </a:rPr>
              <a:t> </a:t>
            </a:r>
            <a:r>
              <a:rPr lang="ru-RU" sz="3000" b="1" spc="-169" dirty="0">
                <a:solidFill>
                  <a:srgbClr val="0033CC"/>
                </a:solidFill>
                <a:latin typeface="Georgia" panose="02040502050405020303"/>
                <a:cs typeface="Georgia" panose="02040502050405020303"/>
              </a:rPr>
              <a:t>2025»</a:t>
            </a:r>
            <a:endParaRPr lang="ru-RU" sz="3000" dirty="0">
              <a:latin typeface="Georgia" panose="02040502050405020303"/>
              <a:cs typeface="Georgia" panose="02040502050405020303"/>
            </a:endParaRPr>
          </a:p>
          <a:p>
            <a:pPr>
              <a:lnSpc>
                <a:spcPct val="100000"/>
              </a:lnSpc>
            </a:pPr>
            <a:endParaRPr sz="2475" dirty="0">
              <a:latin typeface="Times New Roman" panose="02020603050405020304"/>
              <a:cs typeface="Times New Roman" panose="02020603050405020304"/>
            </a:endParaRPr>
          </a:p>
          <a:p>
            <a:pPr>
              <a:spcBef>
                <a:spcPts val="5"/>
              </a:spcBef>
            </a:pPr>
            <a:endParaRPr sz="2550" dirty="0">
              <a:latin typeface="Times New Roman" panose="02020603050405020304"/>
              <a:cs typeface="Times New Roman" panose="02020603050405020304"/>
            </a:endParaRPr>
          </a:p>
          <a:p>
            <a:pPr marL="1379855"/>
            <a:endParaRPr sz="2100" dirty="0">
              <a:latin typeface="Georgia" panose="02040502050405020303"/>
              <a:cs typeface="Georgia" panose="02040502050405020303"/>
            </a:endParaRPr>
          </a:p>
        </p:txBody>
      </p:sp>
      <p:pic>
        <p:nvPicPr>
          <p:cNvPr id="16" name="Picture 2" descr="C:\Users\Оксана\Desktop\thumb_ege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29202" y="742950"/>
            <a:ext cx="1521068" cy="72092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828801" y="392884"/>
            <a:ext cx="4914899" cy="240931"/>
          </a:xfrm>
          <a:prstGeom prst="rect">
            <a:avLst/>
          </a:prstGeom>
        </p:spPr>
        <p:txBody>
          <a:bodyPr vert="horz" wrap="square" lIns="0" tIns="10001" rIns="0" bIns="0" rtlCol="0">
            <a:spAutoFit/>
          </a:bodyPr>
          <a:lstStyle/>
          <a:p>
            <a:pPr marL="9525">
              <a:spcBef>
                <a:spcPts val="80"/>
              </a:spcBef>
            </a:pPr>
            <a:r>
              <a:rPr lang="ru-RU" sz="1500" dirty="0"/>
              <a:t>МИНИМАЛЬНОЕ КОЛИЧЕСТВО БАЛЛОВ</a:t>
            </a:r>
            <a:endParaRPr sz="1500" dirty="0"/>
          </a:p>
        </p:txBody>
      </p:sp>
      <p:sp>
        <p:nvSpPr>
          <p:cNvPr id="4" name="object 4"/>
          <p:cNvSpPr txBox="1"/>
          <p:nvPr/>
        </p:nvSpPr>
        <p:spPr>
          <a:xfrm>
            <a:off x="6297359" y="4232720"/>
            <a:ext cx="192881" cy="217367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9525">
              <a:spcBef>
                <a:spcPts val="75"/>
              </a:spcBef>
            </a:pPr>
            <a:r>
              <a:rPr sz="1350" spc="-30" dirty="0">
                <a:solidFill>
                  <a:srgbClr val="7E7E7E"/>
                </a:solidFill>
                <a:latin typeface="Trebuchet MS" panose="020B0603020202020204"/>
                <a:cs typeface="Trebuchet MS" panose="020B0603020202020204"/>
              </a:rPr>
              <a:t>12</a:t>
            </a:r>
            <a:endParaRPr sz="1350">
              <a:latin typeface="Trebuchet MS" panose="020B0603020202020204"/>
              <a:cs typeface="Trebuchet MS" panose="020B0603020202020204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5017769" y="1151573"/>
            <a:ext cx="657225" cy="688086"/>
          </a:xfrm>
          <a:prstGeom prst="rect">
            <a:avLst/>
          </a:prstGeom>
          <a:blipFill>
            <a:blip r:embed="rId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350"/>
          </a:p>
        </p:txBody>
      </p:sp>
      <p:pic>
        <p:nvPicPr>
          <p:cNvPr id="17" name="Picture 2" descr="C:\Users\Оксана\Desktop\thumb_ege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116303"/>
            <a:ext cx="1521068" cy="720924"/>
          </a:xfrm>
          <a:prstGeom prst="rect">
            <a:avLst/>
          </a:prstGeom>
          <a:noFill/>
        </p:spPr>
      </p:pic>
      <p:graphicFrame>
        <p:nvGraphicFramePr>
          <p:cNvPr id="19" name="Таблица 18"/>
          <p:cNvGraphicFramePr>
            <a:graphicFrameLocks noGrp="1"/>
          </p:cNvGraphicFramePr>
          <p:nvPr/>
        </p:nvGraphicFramePr>
        <p:xfrm>
          <a:off x="129039" y="1022176"/>
          <a:ext cx="6591300" cy="375944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143250"/>
                <a:gridCol w="3448050"/>
              </a:tblGrid>
              <a:tr h="274320">
                <a:tc>
                  <a:txBody>
                    <a:bodyPr/>
                    <a:lstStyle/>
                    <a:p>
                      <a:pPr algn="ctr"/>
                      <a:r>
                        <a:rPr lang="ru-RU" sz="1800" dirty="0"/>
                        <a:t>ПРЕДМЕТ</a:t>
                      </a:r>
                      <a:endParaRPr lang="ru-RU" sz="18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/>
                        <a:t>КОЛИЧЕСТВО БАЛЛОВ</a:t>
                      </a:r>
                      <a:endParaRPr lang="ru-RU" sz="1800" dirty="0"/>
                    </a:p>
                  </a:txBody>
                  <a:tcPr marL="68580" marR="68580" marT="34290" marB="34290"/>
                </a:tc>
              </a:tr>
              <a:tr h="23881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РУССКИЙ</a:t>
                      </a:r>
                      <a:r>
                        <a:rPr lang="ru-RU" sz="1800" b="1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ЯЗЫК</a:t>
                      </a:r>
                      <a:endParaRPr lang="ru-RU" sz="1800" b="1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40</a:t>
                      </a:r>
                      <a:endParaRPr lang="ru-RU" sz="1800" b="1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1435" marR="51435" marT="0" marB="0"/>
                </a:tc>
              </a:tr>
              <a:tr h="23881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ПРОФИЛЬНАЯ МАТЕМАТИКА</a:t>
                      </a:r>
                      <a:endParaRPr lang="ru-RU" sz="1800" b="1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39</a:t>
                      </a:r>
                      <a:endParaRPr lang="ru-RU" sz="1800" b="1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1435" marR="51435" marT="0" marB="0"/>
                </a:tc>
              </a:tr>
              <a:tr h="25506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ОБЩЕСТВОЗНАНИЕ</a:t>
                      </a:r>
                      <a:endParaRPr lang="ru-RU" sz="1800" b="1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45</a:t>
                      </a:r>
                      <a:endParaRPr lang="ru-RU" sz="1800" b="1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1435" marR="51435" marT="0" marB="0"/>
                </a:tc>
              </a:tr>
              <a:tr h="23530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ФИЗИКА</a:t>
                      </a:r>
                      <a:endParaRPr lang="ru-RU" sz="1800" b="1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39</a:t>
                      </a:r>
                      <a:endParaRPr lang="ru-RU" sz="1800" b="1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1435" marR="51435" marT="0" marB="0"/>
                </a:tc>
              </a:tr>
              <a:tr h="23881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ИСТОРИЯ</a:t>
                      </a:r>
                      <a:endParaRPr lang="ru-RU" sz="1800" b="1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35</a:t>
                      </a:r>
                      <a:endParaRPr lang="ru-RU" sz="1800" b="1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1435" marR="51435" marT="0" marB="0"/>
                </a:tc>
              </a:tr>
              <a:tr h="23530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БИОЛОГИЯ</a:t>
                      </a:r>
                      <a:endParaRPr lang="ru-RU" sz="1800" b="1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39</a:t>
                      </a:r>
                      <a:endParaRPr lang="ru-RU" sz="1800" b="1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1435" marR="51435" marT="0" marB="0"/>
                </a:tc>
              </a:tr>
              <a:tr h="26189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ХИМИЯ</a:t>
                      </a:r>
                      <a:endParaRPr lang="ru-RU" sz="1800" b="1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39</a:t>
                      </a:r>
                      <a:endParaRPr lang="ru-RU" sz="1800" b="1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1435" marR="51435" marT="0" marB="0"/>
                </a:tc>
              </a:tr>
              <a:tr h="25426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ИНФОРМАТИКА</a:t>
                      </a:r>
                      <a:endParaRPr lang="ru-RU" sz="1800" b="1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44</a:t>
                      </a:r>
                      <a:endParaRPr lang="ru-RU" sz="1800" b="1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1435" marR="51435" marT="0" marB="0"/>
                </a:tc>
              </a:tr>
              <a:tr h="25426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ЛИТЕРАТУРА</a:t>
                      </a:r>
                      <a:endParaRPr lang="ru-RU" sz="1800" b="1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40</a:t>
                      </a:r>
                      <a:endParaRPr lang="ru-RU" sz="1800" b="1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1435" marR="51435" marT="0" marB="0"/>
                </a:tc>
              </a:tr>
              <a:tr h="25345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ГЕОГРАФИЯ</a:t>
                      </a:r>
                      <a:endParaRPr lang="ru-RU" sz="1800" b="1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40</a:t>
                      </a:r>
                      <a:endParaRPr lang="ru-RU" sz="1800" b="1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1435" marR="51435" marT="0" marB="0"/>
                </a:tc>
              </a:tr>
              <a:tr h="44728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ИНОСТРАННЫЙ ЯЗЫК</a:t>
                      </a:r>
                      <a:endParaRPr lang="ru-RU" sz="1800" b="1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30</a:t>
                      </a:r>
                      <a:endParaRPr lang="ru-RU" sz="1800" b="1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1435" marR="51435" marT="0" marB="0"/>
                </a:tc>
              </a:tr>
            </a:tbl>
          </a:graphicData>
        </a:graphic>
      </p:graphicFrame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981200" y="285750"/>
            <a:ext cx="4481036" cy="332303"/>
          </a:xfrm>
          <a:prstGeom prst="rect">
            <a:avLst/>
          </a:prstGeom>
        </p:spPr>
        <p:txBody>
          <a:bodyPr vert="horz" wrap="square" lIns="0" tIns="9049" rIns="0" bIns="0" rtlCol="0">
            <a:spAutoFit/>
          </a:bodyPr>
          <a:lstStyle/>
          <a:p>
            <a:pPr marL="9525">
              <a:spcBef>
                <a:spcPts val="70"/>
              </a:spcBef>
            </a:pPr>
            <a:r>
              <a:rPr sz="2100" b="0" u="heavy" spc="-529" dirty="0">
                <a:uFill>
                  <a:solidFill>
                    <a:srgbClr val="FF0000"/>
                  </a:solidFill>
                </a:uFill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100" spc="-64" dirty="0">
                <a:uFill>
                  <a:solidFill>
                    <a:srgbClr val="FF0000"/>
                  </a:solidFill>
                </a:uFill>
                <a:latin typeface="Times New Roman" panose="02020603050405020304"/>
                <a:cs typeface="Times New Roman" panose="02020603050405020304"/>
              </a:rPr>
              <a:t>ВРЕМЯ </a:t>
            </a:r>
            <a:r>
              <a:rPr sz="2100" spc="-90" dirty="0">
                <a:uFill>
                  <a:solidFill>
                    <a:srgbClr val="FF0000"/>
                  </a:solidFill>
                </a:uFill>
                <a:latin typeface="Times New Roman" panose="02020603050405020304"/>
                <a:cs typeface="Times New Roman" panose="02020603050405020304"/>
              </a:rPr>
              <a:t>НАПИСАНИЯ</a:t>
            </a:r>
            <a:r>
              <a:rPr sz="2100" spc="-274" dirty="0">
                <a:uFill>
                  <a:solidFill>
                    <a:srgbClr val="FF0000"/>
                  </a:solidFill>
                </a:uFill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100" spc="-71" dirty="0">
                <a:uFill>
                  <a:solidFill>
                    <a:srgbClr val="FF0000"/>
                  </a:solidFill>
                </a:uFill>
                <a:latin typeface="Times New Roman" panose="02020603050405020304"/>
                <a:cs typeface="Times New Roman" panose="02020603050405020304"/>
              </a:rPr>
              <a:t>ЭКЗАМЕНОВ:</a:t>
            </a:r>
            <a:endParaRPr sz="2100" dirty="0">
              <a:latin typeface="Times New Roman" panose="02020603050405020304"/>
              <a:cs typeface="Times New Roman" panose="02020603050405020304"/>
            </a:endParaRPr>
          </a:p>
        </p:txBody>
      </p:sp>
      <p:graphicFrame>
        <p:nvGraphicFramePr>
          <p:cNvPr id="3" name="object 3"/>
          <p:cNvGraphicFramePr>
            <a:graphicFrameLocks noGrp="1"/>
          </p:cNvGraphicFramePr>
          <p:nvPr/>
        </p:nvGraphicFramePr>
        <p:xfrm>
          <a:off x="457200" y="971551"/>
          <a:ext cx="5638799" cy="383390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652919"/>
                <a:gridCol w="3027124"/>
                <a:gridCol w="1958756"/>
              </a:tblGrid>
              <a:tr h="261319">
                <a:tc>
                  <a:txBody>
                    <a:bodyPr/>
                    <a:lstStyle/>
                    <a:p>
                      <a:pPr marL="372745">
                        <a:lnSpc>
                          <a:spcPct val="100000"/>
                        </a:lnSpc>
                        <a:spcBef>
                          <a:spcPts val="225"/>
                        </a:spcBef>
                      </a:pPr>
                      <a:r>
                        <a:rPr sz="1400" b="1" dirty="0">
                          <a:latin typeface="Times New Roman" panose="02020603050405020304"/>
                          <a:cs typeface="Times New Roman" panose="02020603050405020304"/>
                        </a:rPr>
                        <a:t>1</a:t>
                      </a:r>
                      <a:endParaRPr sz="1400" dirty="0">
                        <a:latin typeface="Times New Roman" panose="02020603050405020304"/>
                        <a:cs typeface="Times New Roman" panose="02020603050405020304"/>
                      </a:endParaRPr>
                    </a:p>
                  </a:txBody>
                  <a:tcPr marL="0" marR="0" marT="21431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71170" algn="ctr">
                        <a:lnSpc>
                          <a:spcPts val="1610"/>
                        </a:lnSpc>
                        <a:spcBef>
                          <a:spcPts val="510"/>
                        </a:spcBef>
                      </a:pPr>
                      <a:r>
                        <a:rPr sz="1400" b="1" spc="-10" dirty="0">
                          <a:latin typeface="Times New Roman" panose="02020603050405020304"/>
                          <a:cs typeface="Times New Roman" panose="02020603050405020304"/>
                        </a:rPr>
                        <a:t>русский</a:t>
                      </a:r>
                      <a:r>
                        <a:rPr sz="1400" b="1" spc="-5" dirty="0">
                          <a:latin typeface="Times New Roman" panose="02020603050405020304"/>
                          <a:cs typeface="Times New Roman" panose="02020603050405020304"/>
                        </a:rPr>
                        <a:t> язык</a:t>
                      </a:r>
                      <a:endParaRPr sz="1400" dirty="0">
                        <a:latin typeface="Times New Roman" panose="02020603050405020304"/>
                        <a:cs typeface="Times New Roman" panose="02020603050405020304"/>
                      </a:endParaRPr>
                    </a:p>
                  </a:txBody>
                  <a:tcPr marL="0" marR="0" marT="48577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0795" algn="ctr">
                        <a:lnSpc>
                          <a:spcPts val="1610"/>
                        </a:lnSpc>
                        <a:spcBef>
                          <a:spcPts val="510"/>
                        </a:spcBef>
                      </a:pPr>
                      <a:r>
                        <a:rPr sz="1400" b="1" dirty="0">
                          <a:latin typeface="Times New Roman" panose="02020603050405020304"/>
                          <a:cs typeface="Times New Roman" panose="02020603050405020304"/>
                        </a:rPr>
                        <a:t>3ч 30</a:t>
                      </a:r>
                      <a:r>
                        <a:rPr sz="1400" b="1" spc="-55" dirty="0">
                          <a:latin typeface="Times New Roman" panose="02020603050405020304"/>
                          <a:cs typeface="Times New Roman" panose="02020603050405020304"/>
                        </a:rPr>
                        <a:t> </a:t>
                      </a:r>
                      <a:r>
                        <a:rPr sz="1400" b="1" spc="-5" dirty="0">
                          <a:latin typeface="Times New Roman" panose="02020603050405020304"/>
                          <a:cs typeface="Times New Roman" panose="02020603050405020304"/>
                        </a:rPr>
                        <a:t>мин</a:t>
                      </a:r>
                      <a:endParaRPr sz="1400">
                        <a:latin typeface="Times New Roman" panose="02020603050405020304"/>
                        <a:cs typeface="Times New Roman" panose="02020603050405020304"/>
                      </a:endParaRPr>
                    </a:p>
                  </a:txBody>
                  <a:tcPr marL="0" marR="0" marT="48577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261319">
                <a:tc>
                  <a:txBody>
                    <a:bodyPr/>
                    <a:lstStyle/>
                    <a:p>
                      <a:pPr marL="327025">
                        <a:lnSpc>
                          <a:spcPct val="100000"/>
                        </a:lnSpc>
                        <a:spcBef>
                          <a:spcPts val="225"/>
                        </a:spcBef>
                      </a:pPr>
                      <a:r>
                        <a:rPr sz="1400" b="1" spc="5" dirty="0">
                          <a:latin typeface="Times New Roman" panose="02020603050405020304"/>
                          <a:cs typeface="Times New Roman" panose="02020603050405020304"/>
                        </a:rPr>
                        <a:t>22</a:t>
                      </a:r>
                      <a:endParaRPr sz="1400" dirty="0">
                        <a:latin typeface="Times New Roman" panose="02020603050405020304"/>
                        <a:cs typeface="Times New Roman" panose="02020603050405020304"/>
                      </a:endParaRPr>
                    </a:p>
                  </a:txBody>
                  <a:tcPr marL="0" marR="0" marT="21431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69265" algn="ctr">
                        <a:lnSpc>
                          <a:spcPts val="1610"/>
                        </a:lnSpc>
                        <a:spcBef>
                          <a:spcPts val="510"/>
                        </a:spcBef>
                      </a:pPr>
                      <a:r>
                        <a:rPr sz="1400" b="1" spc="-10" dirty="0">
                          <a:latin typeface="Times New Roman" panose="02020603050405020304"/>
                          <a:cs typeface="Times New Roman" panose="02020603050405020304"/>
                        </a:rPr>
                        <a:t>математика</a:t>
                      </a:r>
                      <a:r>
                        <a:rPr sz="1400" b="1" spc="-40" dirty="0">
                          <a:latin typeface="Times New Roman" panose="02020603050405020304"/>
                          <a:cs typeface="Times New Roman" panose="02020603050405020304"/>
                        </a:rPr>
                        <a:t> </a:t>
                      </a:r>
                      <a:r>
                        <a:rPr sz="1400" b="1" spc="-5" dirty="0">
                          <a:latin typeface="Times New Roman" panose="02020603050405020304"/>
                          <a:cs typeface="Times New Roman" panose="02020603050405020304"/>
                        </a:rPr>
                        <a:t>(базовая)</a:t>
                      </a:r>
                      <a:endParaRPr sz="1400" dirty="0">
                        <a:latin typeface="Times New Roman" panose="02020603050405020304"/>
                        <a:cs typeface="Times New Roman" panose="02020603050405020304"/>
                      </a:endParaRPr>
                    </a:p>
                  </a:txBody>
                  <a:tcPr marL="0" marR="0" marT="48577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0795" algn="ctr">
                        <a:lnSpc>
                          <a:spcPts val="1610"/>
                        </a:lnSpc>
                        <a:spcBef>
                          <a:spcPts val="510"/>
                        </a:spcBef>
                      </a:pPr>
                      <a:r>
                        <a:rPr sz="1400" b="1" dirty="0">
                          <a:latin typeface="Times New Roman" panose="02020603050405020304"/>
                          <a:cs typeface="Times New Roman" panose="02020603050405020304"/>
                        </a:rPr>
                        <a:t>3</a:t>
                      </a:r>
                      <a:r>
                        <a:rPr sz="1400" b="1" spc="-30" dirty="0">
                          <a:latin typeface="Times New Roman" panose="02020603050405020304"/>
                          <a:cs typeface="Times New Roman" panose="02020603050405020304"/>
                        </a:rPr>
                        <a:t> </a:t>
                      </a:r>
                      <a:r>
                        <a:rPr sz="1400" b="1" dirty="0">
                          <a:latin typeface="Times New Roman" panose="02020603050405020304"/>
                          <a:cs typeface="Times New Roman" panose="02020603050405020304"/>
                        </a:rPr>
                        <a:t>часа</a:t>
                      </a:r>
                      <a:endParaRPr sz="1400">
                        <a:latin typeface="Times New Roman" panose="02020603050405020304"/>
                        <a:cs typeface="Times New Roman" panose="02020603050405020304"/>
                      </a:endParaRPr>
                    </a:p>
                  </a:txBody>
                  <a:tcPr marL="0" marR="0" marT="48577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261319">
                <a:tc>
                  <a:txBody>
                    <a:bodyPr/>
                    <a:lstStyle/>
                    <a:p>
                      <a:pPr marL="372745">
                        <a:lnSpc>
                          <a:spcPct val="100000"/>
                        </a:lnSpc>
                        <a:spcBef>
                          <a:spcPts val="230"/>
                        </a:spcBef>
                      </a:pPr>
                      <a:r>
                        <a:rPr sz="1400" b="1" dirty="0">
                          <a:latin typeface="Times New Roman" panose="02020603050405020304"/>
                          <a:cs typeface="Times New Roman" panose="02020603050405020304"/>
                        </a:rPr>
                        <a:t>2</a:t>
                      </a:r>
                      <a:endParaRPr sz="1400">
                        <a:latin typeface="Times New Roman" panose="02020603050405020304"/>
                        <a:cs typeface="Times New Roman" panose="02020603050405020304"/>
                      </a:endParaRPr>
                    </a:p>
                  </a:txBody>
                  <a:tcPr marL="0" marR="0" marT="21907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69900" algn="ctr">
                        <a:lnSpc>
                          <a:spcPts val="1610"/>
                        </a:lnSpc>
                        <a:spcBef>
                          <a:spcPts val="510"/>
                        </a:spcBef>
                      </a:pPr>
                      <a:r>
                        <a:rPr sz="1400" b="1" spc="-10" dirty="0">
                          <a:latin typeface="Times New Roman" panose="02020603050405020304"/>
                          <a:cs typeface="Times New Roman" panose="02020603050405020304"/>
                        </a:rPr>
                        <a:t>математика</a:t>
                      </a:r>
                      <a:r>
                        <a:rPr sz="1400" b="1" spc="-40" dirty="0">
                          <a:latin typeface="Times New Roman" panose="02020603050405020304"/>
                          <a:cs typeface="Times New Roman" panose="02020603050405020304"/>
                        </a:rPr>
                        <a:t> </a:t>
                      </a:r>
                      <a:r>
                        <a:rPr sz="1400" b="1" spc="-5" dirty="0">
                          <a:latin typeface="Times New Roman" panose="02020603050405020304"/>
                          <a:cs typeface="Times New Roman" panose="02020603050405020304"/>
                        </a:rPr>
                        <a:t>(профильная)</a:t>
                      </a:r>
                      <a:endParaRPr sz="1400" dirty="0">
                        <a:latin typeface="Times New Roman" panose="02020603050405020304"/>
                        <a:cs typeface="Times New Roman" panose="02020603050405020304"/>
                      </a:endParaRPr>
                    </a:p>
                  </a:txBody>
                  <a:tcPr marL="0" marR="0" marT="48577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0795" algn="ctr">
                        <a:lnSpc>
                          <a:spcPts val="1610"/>
                        </a:lnSpc>
                        <a:spcBef>
                          <a:spcPts val="510"/>
                        </a:spcBef>
                      </a:pPr>
                      <a:r>
                        <a:rPr sz="1400" b="1" dirty="0">
                          <a:latin typeface="Times New Roman" panose="02020603050405020304"/>
                          <a:cs typeface="Times New Roman" panose="02020603050405020304"/>
                        </a:rPr>
                        <a:t>3ч 55</a:t>
                      </a:r>
                      <a:r>
                        <a:rPr sz="1400" b="1" spc="-55" dirty="0">
                          <a:latin typeface="Times New Roman" panose="02020603050405020304"/>
                          <a:cs typeface="Times New Roman" panose="02020603050405020304"/>
                        </a:rPr>
                        <a:t> </a:t>
                      </a:r>
                      <a:r>
                        <a:rPr sz="1400" b="1" spc="-5" dirty="0">
                          <a:latin typeface="Times New Roman" panose="02020603050405020304"/>
                          <a:cs typeface="Times New Roman" panose="02020603050405020304"/>
                        </a:rPr>
                        <a:t>мин</a:t>
                      </a:r>
                      <a:endParaRPr sz="1400">
                        <a:latin typeface="Times New Roman" panose="02020603050405020304"/>
                        <a:cs typeface="Times New Roman" panose="02020603050405020304"/>
                      </a:endParaRPr>
                    </a:p>
                  </a:txBody>
                  <a:tcPr marL="0" marR="0" marT="48577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261319">
                <a:tc>
                  <a:txBody>
                    <a:bodyPr/>
                    <a:lstStyle/>
                    <a:p>
                      <a:pPr marL="372745">
                        <a:lnSpc>
                          <a:spcPct val="100000"/>
                        </a:lnSpc>
                        <a:spcBef>
                          <a:spcPts val="230"/>
                        </a:spcBef>
                      </a:pPr>
                      <a:r>
                        <a:rPr sz="1400" b="1" dirty="0">
                          <a:latin typeface="Times New Roman" panose="02020603050405020304"/>
                          <a:cs typeface="Times New Roman" panose="02020603050405020304"/>
                        </a:rPr>
                        <a:t>3</a:t>
                      </a:r>
                      <a:endParaRPr sz="1400">
                        <a:latin typeface="Times New Roman" panose="02020603050405020304"/>
                        <a:cs typeface="Times New Roman" panose="02020603050405020304"/>
                      </a:endParaRPr>
                    </a:p>
                  </a:txBody>
                  <a:tcPr marL="0" marR="0" marT="21907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69900" algn="ctr">
                        <a:lnSpc>
                          <a:spcPts val="1610"/>
                        </a:lnSpc>
                        <a:spcBef>
                          <a:spcPts val="510"/>
                        </a:spcBef>
                      </a:pPr>
                      <a:r>
                        <a:rPr sz="1400" b="1" spc="-10" dirty="0">
                          <a:latin typeface="Times New Roman" panose="02020603050405020304"/>
                          <a:cs typeface="Times New Roman" panose="02020603050405020304"/>
                        </a:rPr>
                        <a:t>физика</a:t>
                      </a:r>
                      <a:endParaRPr sz="1400" dirty="0">
                        <a:latin typeface="Times New Roman" panose="02020603050405020304"/>
                        <a:cs typeface="Times New Roman" panose="02020603050405020304"/>
                      </a:endParaRPr>
                    </a:p>
                  </a:txBody>
                  <a:tcPr marL="0" marR="0" marT="48577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0795" algn="ctr">
                        <a:lnSpc>
                          <a:spcPts val="1610"/>
                        </a:lnSpc>
                        <a:spcBef>
                          <a:spcPts val="510"/>
                        </a:spcBef>
                      </a:pPr>
                      <a:r>
                        <a:rPr sz="1400" b="1" dirty="0">
                          <a:latin typeface="Times New Roman" panose="02020603050405020304"/>
                          <a:cs typeface="Times New Roman" panose="02020603050405020304"/>
                        </a:rPr>
                        <a:t>3ч 55</a:t>
                      </a:r>
                      <a:r>
                        <a:rPr sz="1400" b="1" spc="-55" dirty="0">
                          <a:latin typeface="Times New Roman" panose="02020603050405020304"/>
                          <a:cs typeface="Times New Roman" panose="02020603050405020304"/>
                        </a:rPr>
                        <a:t> </a:t>
                      </a:r>
                      <a:r>
                        <a:rPr sz="1400" b="1" spc="-5" dirty="0">
                          <a:latin typeface="Times New Roman" panose="02020603050405020304"/>
                          <a:cs typeface="Times New Roman" panose="02020603050405020304"/>
                        </a:rPr>
                        <a:t>мин</a:t>
                      </a:r>
                      <a:endParaRPr sz="1400">
                        <a:latin typeface="Times New Roman" panose="02020603050405020304"/>
                        <a:cs typeface="Times New Roman" panose="02020603050405020304"/>
                      </a:endParaRPr>
                    </a:p>
                  </a:txBody>
                  <a:tcPr marL="0" marR="0" marT="48577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261319">
                <a:tc>
                  <a:txBody>
                    <a:bodyPr/>
                    <a:lstStyle/>
                    <a:p>
                      <a:pPr marL="372745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sz="1400" b="1" dirty="0">
                          <a:latin typeface="Times New Roman" panose="02020603050405020304"/>
                          <a:cs typeface="Times New Roman" panose="02020603050405020304"/>
                        </a:rPr>
                        <a:t>4</a:t>
                      </a:r>
                      <a:endParaRPr sz="1400">
                        <a:latin typeface="Times New Roman" panose="02020603050405020304"/>
                        <a:cs typeface="Times New Roman" panose="02020603050405020304"/>
                      </a:endParaRPr>
                    </a:p>
                  </a:txBody>
                  <a:tcPr marL="0" marR="0" marT="2286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69265" algn="ctr">
                        <a:lnSpc>
                          <a:spcPts val="1605"/>
                        </a:lnSpc>
                        <a:spcBef>
                          <a:spcPts val="510"/>
                        </a:spcBef>
                      </a:pPr>
                      <a:r>
                        <a:rPr sz="1400" b="1" spc="-5" dirty="0">
                          <a:latin typeface="Times New Roman" panose="02020603050405020304"/>
                          <a:cs typeface="Times New Roman" panose="02020603050405020304"/>
                        </a:rPr>
                        <a:t>химия</a:t>
                      </a:r>
                      <a:endParaRPr sz="1400" dirty="0">
                        <a:latin typeface="Times New Roman" panose="02020603050405020304"/>
                        <a:cs typeface="Times New Roman" panose="02020603050405020304"/>
                      </a:endParaRPr>
                    </a:p>
                  </a:txBody>
                  <a:tcPr marL="0" marR="0" marT="48577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0795" algn="ctr">
                        <a:lnSpc>
                          <a:spcPts val="1605"/>
                        </a:lnSpc>
                        <a:spcBef>
                          <a:spcPts val="510"/>
                        </a:spcBef>
                      </a:pPr>
                      <a:r>
                        <a:rPr sz="1400" b="1" dirty="0">
                          <a:latin typeface="Times New Roman" panose="02020603050405020304"/>
                          <a:cs typeface="Times New Roman" panose="02020603050405020304"/>
                        </a:rPr>
                        <a:t>3</a:t>
                      </a:r>
                      <a:r>
                        <a:rPr sz="1400" b="1" spc="-25" dirty="0">
                          <a:latin typeface="Times New Roman" panose="02020603050405020304"/>
                          <a:cs typeface="Times New Roman" panose="02020603050405020304"/>
                        </a:rPr>
                        <a:t> </a:t>
                      </a:r>
                      <a:r>
                        <a:rPr sz="1400" b="1" dirty="0">
                          <a:latin typeface="Times New Roman" panose="02020603050405020304"/>
                          <a:cs typeface="Times New Roman" panose="02020603050405020304"/>
                        </a:rPr>
                        <a:t>часа</a:t>
                      </a:r>
                      <a:endParaRPr sz="1400" dirty="0">
                        <a:latin typeface="Times New Roman" panose="02020603050405020304"/>
                        <a:cs typeface="Times New Roman" panose="02020603050405020304"/>
                      </a:endParaRPr>
                    </a:p>
                  </a:txBody>
                  <a:tcPr marL="0" marR="0" marT="48577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261319">
                <a:tc>
                  <a:txBody>
                    <a:bodyPr/>
                    <a:lstStyle/>
                    <a:p>
                      <a:pPr marL="372745">
                        <a:lnSpc>
                          <a:spcPct val="100000"/>
                        </a:lnSpc>
                        <a:spcBef>
                          <a:spcPts val="230"/>
                        </a:spcBef>
                      </a:pPr>
                      <a:r>
                        <a:rPr sz="1400" b="1" dirty="0">
                          <a:latin typeface="Times New Roman" panose="02020603050405020304"/>
                          <a:cs typeface="Times New Roman" panose="02020603050405020304"/>
                        </a:rPr>
                        <a:t>5</a:t>
                      </a:r>
                      <a:endParaRPr sz="1400">
                        <a:latin typeface="Times New Roman" panose="02020603050405020304"/>
                        <a:cs typeface="Times New Roman" panose="02020603050405020304"/>
                      </a:endParaRPr>
                    </a:p>
                  </a:txBody>
                  <a:tcPr marL="0" marR="0" marT="21907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69900" algn="ctr">
                        <a:lnSpc>
                          <a:spcPts val="1605"/>
                        </a:lnSpc>
                        <a:spcBef>
                          <a:spcPts val="510"/>
                        </a:spcBef>
                      </a:pPr>
                      <a:r>
                        <a:rPr sz="1400" b="1" spc="-10" dirty="0">
                          <a:latin typeface="Times New Roman" panose="02020603050405020304"/>
                          <a:cs typeface="Times New Roman" panose="02020603050405020304"/>
                        </a:rPr>
                        <a:t>информатика </a:t>
                      </a:r>
                      <a:r>
                        <a:rPr sz="1400" b="1" dirty="0">
                          <a:latin typeface="Times New Roman" panose="02020603050405020304"/>
                          <a:cs typeface="Times New Roman" panose="02020603050405020304"/>
                        </a:rPr>
                        <a:t>и</a:t>
                      </a:r>
                      <a:r>
                        <a:rPr sz="1400" b="1" spc="-15" dirty="0">
                          <a:latin typeface="Times New Roman" panose="02020603050405020304"/>
                          <a:cs typeface="Times New Roman" panose="02020603050405020304"/>
                        </a:rPr>
                        <a:t> </a:t>
                      </a:r>
                      <a:r>
                        <a:rPr sz="1400" b="1" dirty="0">
                          <a:latin typeface="Times New Roman" panose="02020603050405020304"/>
                          <a:cs typeface="Times New Roman" panose="02020603050405020304"/>
                        </a:rPr>
                        <a:t>ИКТ</a:t>
                      </a:r>
                      <a:endParaRPr sz="1400" dirty="0">
                        <a:latin typeface="Times New Roman" panose="02020603050405020304"/>
                        <a:cs typeface="Times New Roman" panose="02020603050405020304"/>
                      </a:endParaRPr>
                    </a:p>
                  </a:txBody>
                  <a:tcPr marL="0" marR="0" marT="48577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0795" algn="ctr">
                        <a:lnSpc>
                          <a:spcPts val="1605"/>
                        </a:lnSpc>
                        <a:spcBef>
                          <a:spcPts val="510"/>
                        </a:spcBef>
                      </a:pPr>
                      <a:r>
                        <a:rPr sz="1400" b="1" dirty="0">
                          <a:latin typeface="Times New Roman" panose="02020603050405020304"/>
                          <a:cs typeface="Times New Roman" panose="02020603050405020304"/>
                        </a:rPr>
                        <a:t>3ч 55</a:t>
                      </a:r>
                      <a:r>
                        <a:rPr sz="1400" b="1" spc="-55" dirty="0">
                          <a:latin typeface="Times New Roman" panose="02020603050405020304"/>
                          <a:cs typeface="Times New Roman" panose="02020603050405020304"/>
                        </a:rPr>
                        <a:t> </a:t>
                      </a:r>
                      <a:r>
                        <a:rPr sz="1400" b="1" spc="-5" dirty="0">
                          <a:latin typeface="Times New Roman" panose="02020603050405020304"/>
                          <a:cs typeface="Times New Roman" panose="02020603050405020304"/>
                        </a:rPr>
                        <a:t>мин</a:t>
                      </a:r>
                      <a:endParaRPr sz="1400">
                        <a:latin typeface="Times New Roman" panose="02020603050405020304"/>
                        <a:cs typeface="Times New Roman" panose="02020603050405020304"/>
                      </a:endParaRPr>
                    </a:p>
                  </a:txBody>
                  <a:tcPr marL="0" marR="0" marT="48577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261319">
                <a:tc>
                  <a:txBody>
                    <a:bodyPr/>
                    <a:lstStyle/>
                    <a:p>
                      <a:pPr marL="372745">
                        <a:lnSpc>
                          <a:spcPct val="100000"/>
                        </a:lnSpc>
                        <a:spcBef>
                          <a:spcPts val="230"/>
                        </a:spcBef>
                      </a:pPr>
                      <a:r>
                        <a:rPr sz="1400" b="1" dirty="0">
                          <a:latin typeface="Times New Roman" panose="02020603050405020304"/>
                          <a:cs typeface="Times New Roman" panose="02020603050405020304"/>
                        </a:rPr>
                        <a:t>6</a:t>
                      </a:r>
                      <a:endParaRPr sz="1400">
                        <a:latin typeface="Times New Roman" panose="02020603050405020304"/>
                        <a:cs typeface="Times New Roman" panose="02020603050405020304"/>
                      </a:endParaRPr>
                    </a:p>
                  </a:txBody>
                  <a:tcPr marL="0" marR="0" marT="21907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70535" algn="ctr">
                        <a:lnSpc>
                          <a:spcPts val="1605"/>
                        </a:lnSpc>
                        <a:spcBef>
                          <a:spcPts val="510"/>
                        </a:spcBef>
                      </a:pPr>
                      <a:r>
                        <a:rPr sz="1400" b="1" spc="-5" dirty="0">
                          <a:latin typeface="Times New Roman" panose="02020603050405020304"/>
                          <a:cs typeface="Times New Roman" panose="02020603050405020304"/>
                        </a:rPr>
                        <a:t>биология</a:t>
                      </a:r>
                      <a:endParaRPr sz="1400" dirty="0">
                        <a:latin typeface="Times New Roman" panose="02020603050405020304"/>
                        <a:cs typeface="Times New Roman" panose="02020603050405020304"/>
                      </a:endParaRPr>
                    </a:p>
                  </a:txBody>
                  <a:tcPr marL="0" marR="0" marT="48577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0795" algn="ctr">
                        <a:lnSpc>
                          <a:spcPts val="1605"/>
                        </a:lnSpc>
                        <a:spcBef>
                          <a:spcPts val="510"/>
                        </a:spcBef>
                      </a:pPr>
                      <a:r>
                        <a:rPr sz="1400" b="1" dirty="0">
                          <a:latin typeface="Times New Roman" panose="02020603050405020304"/>
                          <a:cs typeface="Times New Roman" panose="02020603050405020304"/>
                        </a:rPr>
                        <a:t>3</a:t>
                      </a:r>
                      <a:r>
                        <a:rPr sz="1400" b="1" spc="-25" dirty="0">
                          <a:latin typeface="Times New Roman" panose="02020603050405020304"/>
                          <a:cs typeface="Times New Roman" panose="02020603050405020304"/>
                        </a:rPr>
                        <a:t> </a:t>
                      </a:r>
                      <a:r>
                        <a:rPr sz="1400" b="1" dirty="0">
                          <a:latin typeface="Times New Roman" panose="02020603050405020304"/>
                          <a:cs typeface="Times New Roman" panose="02020603050405020304"/>
                        </a:rPr>
                        <a:t>часа</a:t>
                      </a:r>
                      <a:endParaRPr sz="1400" dirty="0">
                        <a:latin typeface="Times New Roman" panose="02020603050405020304"/>
                        <a:cs typeface="Times New Roman" panose="02020603050405020304"/>
                      </a:endParaRPr>
                    </a:p>
                  </a:txBody>
                  <a:tcPr marL="0" marR="0" marT="48577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261852">
                <a:tc>
                  <a:txBody>
                    <a:bodyPr/>
                    <a:lstStyle/>
                    <a:p>
                      <a:pPr marL="372745">
                        <a:lnSpc>
                          <a:spcPct val="100000"/>
                        </a:lnSpc>
                        <a:spcBef>
                          <a:spcPts val="230"/>
                        </a:spcBef>
                      </a:pPr>
                      <a:r>
                        <a:rPr sz="1400" b="1" dirty="0">
                          <a:latin typeface="Times New Roman" panose="02020603050405020304"/>
                          <a:cs typeface="Times New Roman" panose="02020603050405020304"/>
                        </a:rPr>
                        <a:t>7</a:t>
                      </a:r>
                      <a:endParaRPr sz="1400">
                        <a:latin typeface="Times New Roman" panose="02020603050405020304"/>
                        <a:cs typeface="Times New Roman" panose="02020603050405020304"/>
                      </a:endParaRPr>
                    </a:p>
                  </a:txBody>
                  <a:tcPr marL="0" marR="0" marT="21907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71170" algn="ctr">
                        <a:lnSpc>
                          <a:spcPts val="1605"/>
                        </a:lnSpc>
                        <a:spcBef>
                          <a:spcPts val="515"/>
                        </a:spcBef>
                      </a:pPr>
                      <a:r>
                        <a:rPr sz="1400" b="1" spc="-5" dirty="0">
                          <a:latin typeface="Times New Roman" panose="02020603050405020304"/>
                          <a:cs typeface="Times New Roman" panose="02020603050405020304"/>
                        </a:rPr>
                        <a:t>история</a:t>
                      </a:r>
                      <a:endParaRPr sz="1400" dirty="0">
                        <a:latin typeface="Times New Roman" panose="02020603050405020304"/>
                        <a:cs typeface="Times New Roman" panose="02020603050405020304"/>
                      </a:endParaRPr>
                    </a:p>
                  </a:txBody>
                  <a:tcPr marL="0" marR="0" marT="49054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1430" algn="ctr">
                        <a:lnSpc>
                          <a:spcPts val="1605"/>
                        </a:lnSpc>
                        <a:spcBef>
                          <a:spcPts val="515"/>
                        </a:spcBef>
                      </a:pPr>
                      <a:r>
                        <a:rPr sz="1400" b="1" dirty="0">
                          <a:latin typeface="Times New Roman" panose="02020603050405020304"/>
                          <a:cs typeface="Times New Roman" panose="02020603050405020304"/>
                        </a:rPr>
                        <a:t>3ч 30</a:t>
                      </a:r>
                      <a:r>
                        <a:rPr sz="1400" b="1" spc="-55" dirty="0">
                          <a:latin typeface="Times New Roman" panose="02020603050405020304"/>
                          <a:cs typeface="Times New Roman" panose="02020603050405020304"/>
                        </a:rPr>
                        <a:t> </a:t>
                      </a:r>
                      <a:r>
                        <a:rPr sz="1400" b="1" spc="-5" dirty="0">
                          <a:latin typeface="Times New Roman" panose="02020603050405020304"/>
                          <a:cs typeface="Times New Roman" panose="02020603050405020304"/>
                        </a:rPr>
                        <a:t>мин</a:t>
                      </a:r>
                      <a:endParaRPr sz="1400" dirty="0">
                        <a:latin typeface="Times New Roman" panose="02020603050405020304"/>
                        <a:cs typeface="Times New Roman" panose="02020603050405020304"/>
                      </a:endParaRPr>
                    </a:p>
                  </a:txBody>
                  <a:tcPr marL="0" marR="0" marT="49054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261852">
                <a:tc>
                  <a:txBody>
                    <a:bodyPr/>
                    <a:lstStyle/>
                    <a:p>
                      <a:pPr marL="372745">
                        <a:lnSpc>
                          <a:spcPct val="100000"/>
                        </a:lnSpc>
                        <a:spcBef>
                          <a:spcPts val="230"/>
                        </a:spcBef>
                      </a:pPr>
                      <a:r>
                        <a:rPr sz="1400" b="1" dirty="0">
                          <a:latin typeface="Times New Roman" panose="02020603050405020304"/>
                          <a:cs typeface="Times New Roman" panose="02020603050405020304"/>
                        </a:rPr>
                        <a:t>8</a:t>
                      </a:r>
                      <a:endParaRPr sz="1400">
                        <a:latin typeface="Times New Roman" panose="02020603050405020304"/>
                        <a:cs typeface="Times New Roman" panose="02020603050405020304"/>
                      </a:endParaRPr>
                    </a:p>
                  </a:txBody>
                  <a:tcPr marL="0" marR="0" marT="21907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71170" algn="ctr">
                        <a:lnSpc>
                          <a:spcPts val="1605"/>
                        </a:lnSpc>
                        <a:spcBef>
                          <a:spcPts val="515"/>
                        </a:spcBef>
                      </a:pPr>
                      <a:r>
                        <a:rPr sz="1400" b="1" spc="-5" dirty="0">
                          <a:latin typeface="Times New Roman" panose="02020603050405020304"/>
                          <a:cs typeface="Times New Roman" panose="02020603050405020304"/>
                        </a:rPr>
                        <a:t>география</a:t>
                      </a:r>
                      <a:endParaRPr sz="1400" dirty="0">
                        <a:latin typeface="Times New Roman" panose="02020603050405020304"/>
                        <a:cs typeface="Times New Roman" panose="02020603050405020304"/>
                      </a:endParaRPr>
                    </a:p>
                  </a:txBody>
                  <a:tcPr marL="0" marR="0" marT="49054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0795" algn="ctr">
                        <a:lnSpc>
                          <a:spcPts val="1605"/>
                        </a:lnSpc>
                        <a:spcBef>
                          <a:spcPts val="515"/>
                        </a:spcBef>
                      </a:pPr>
                      <a:r>
                        <a:rPr sz="1400" b="1" dirty="0">
                          <a:latin typeface="Times New Roman" panose="02020603050405020304"/>
                          <a:cs typeface="Times New Roman" panose="02020603050405020304"/>
                        </a:rPr>
                        <a:t>3</a:t>
                      </a:r>
                      <a:r>
                        <a:rPr sz="1400" b="1" spc="-25" dirty="0">
                          <a:latin typeface="Times New Roman" panose="02020603050405020304"/>
                          <a:cs typeface="Times New Roman" panose="02020603050405020304"/>
                        </a:rPr>
                        <a:t> </a:t>
                      </a:r>
                      <a:r>
                        <a:rPr sz="1400" b="1" dirty="0">
                          <a:latin typeface="Times New Roman" panose="02020603050405020304"/>
                          <a:cs typeface="Times New Roman" panose="02020603050405020304"/>
                        </a:rPr>
                        <a:t>часа</a:t>
                      </a:r>
                      <a:endParaRPr sz="1400" dirty="0">
                        <a:latin typeface="Times New Roman" panose="02020603050405020304"/>
                        <a:cs typeface="Times New Roman" panose="02020603050405020304"/>
                      </a:endParaRPr>
                    </a:p>
                  </a:txBody>
                  <a:tcPr marL="0" marR="0" marT="49054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228337">
                <a:tc>
                  <a:txBody>
                    <a:bodyPr/>
                    <a:lstStyle/>
                    <a:p>
                      <a:pPr marL="372745">
                        <a:lnSpc>
                          <a:spcPct val="100000"/>
                        </a:lnSpc>
                        <a:spcBef>
                          <a:spcPts val="230"/>
                        </a:spcBef>
                      </a:pPr>
                      <a:r>
                        <a:rPr sz="1400" b="1" dirty="0">
                          <a:latin typeface="Times New Roman" panose="02020603050405020304"/>
                          <a:cs typeface="Times New Roman" panose="02020603050405020304"/>
                        </a:rPr>
                        <a:t>9</a:t>
                      </a:r>
                      <a:endParaRPr sz="1400">
                        <a:latin typeface="Times New Roman" panose="02020603050405020304"/>
                        <a:cs typeface="Times New Roman" panose="02020603050405020304"/>
                      </a:endParaRPr>
                    </a:p>
                  </a:txBody>
                  <a:tcPr marL="0" marR="0" marT="21907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69265" algn="ctr">
                        <a:lnSpc>
                          <a:spcPct val="100000"/>
                        </a:lnSpc>
                        <a:spcBef>
                          <a:spcPts val="270"/>
                        </a:spcBef>
                      </a:pPr>
                      <a:r>
                        <a:rPr sz="1400" b="1" spc="-10" dirty="0">
                          <a:latin typeface="Times New Roman" panose="02020603050405020304"/>
                          <a:cs typeface="Times New Roman" panose="02020603050405020304"/>
                        </a:rPr>
                        <a:t>английский</a:t>
                      </a:r>
                      <a:r>
                        <a:rPr sz="1400" b="1" spc="20" dirty="0">
                          <a:latin typeface="Times New Roman" panose="02020603050405020304"/>
                          <a:cs typeface="Times New Roman" panose="02020603050405020304"/>
                        </a:rPr>
                        <a:t> </a:t>
                      </a:r>
                      <a:r>
                        <a:rPr sz="1400" b="1" spc="-5" dirty="0">
                          <a:latin typeface="Times New Roman" panose="02020603050405020304"/>
                          <a:cs typeface="Times New Roman" panose="02020603050405020304"/>
                        </a:rPr>
                        <a:t>язык</a:t>
                      </a:r>
                      <a:endParaRPr sz="1400" dirty="0">
                        <a:latin typeface="Times New Roman" panose="02020603050405020304"/>
                        <a:cs typeface="Times New Roman" panose="02020603050405020304"/>
                      </a:endParaRPr>
                    </a:p>
                  </a:txBody>
                  <a:tcPr marL="0" marR="0" marT="25718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rowSpan="4">
                  <a:txBody>
                    <a:bodyPr/>
                    <a:lstStyle/>
                    <a:p>
                      <a:pPr marL="357505" marR="151130" indent="-187960" algn="ctr">
                        <a:lnSpc>
                          <a:spcPct val="100000"/>
                        </a:lnSpc>
                        <a:spcBef>
                          <a:spcPts val="1040"/>
                        </a:spcBef>
                      </a:pPr>
                      <a:r>
                        <a:rPr lang="ru-RU" sz="1400" b="1" dirty="0">
                          <a:latin typeface="Times New Roman" panose="02020603050405020304"/>
                          <a:cs typeface="Times New Roman" panose="02020603050405020304"/>
                        </a:rPr>
                        <a:t>          </a:t>
                      </a:r>
                      <a:r>
                        <a:rPr sz="1400" b="1" dirty="0">
                          <a:latin typeface="Times New Roman" panose="02020603050405020304"/>
                          <a:cs typeface="Times New Roman" panose="02020603050405020304"/>
                        </a:rPr>
                        <a:t>3 часа – письменная</a:t>
                      </a:r>
                      <a:r>
                        <a:rPr sz="1400" b="1" spc="-75" dirty="0">
                          <a:latin typeface="Times New Roman" panose="02020603050405020304"/>
                          <a:cs typeface="Times New Roman" panose="02020603050405020304"/>
                        </a:rPr>
                        <a:t> </a:t>
                      </a:r>
                      <a:r>
                        <a:rPr sz="1400" b="1" dirty="0">
                          <a:latin typeface="Times New Roman" panose="02020603050405020304"/>
                          <a:cs typeface="Times New Roman" panose="02020603050405020304"/>
                        </a:rPr>
                        <a:t>часть  15 </a:t>
                      </a:r>
                      <a:r>
                        <a:rPr sz="1400" b="1" spc="-5" dirty="0">
                          <a:latin typeface="Times New Roman" panose="02020603050405020304"/>
                          <a:cs typeface="Times New Roman" panose="02020603050405020304"/>
                        </a:rPr>
                        <a:t>мин </a:t>
                      </a:r>
                      <a:r>
                        <a:rPr sz="1400" b="1" dirty="0">
                          <a:latin typeface="Times New Roman" panose="02020603050405020304"/>
                          <a:cs typeface="Times New Roman" panose="02020603050405020304"/>
                        </a:rPr>
                        <a:t>– </a:t>
                      </a:r>
                      <a:r>
                        <a:rPr sz="1400" b="1" spc="-10" dirty="0">
                          <a:latin typeface="Times New Roman" panose="02020603050405020304"/>
                          <a:cs typeface="Times New Roman" panose="02020603050405020304"/>
                        </a:rPr>
                        <a:t>устная</a:t>
                      </a:r>
                      <a:r>
                        <a:rPr sz="1400" b="1" spc="-55" dirty="0">
                          <a:latin typeface="Times New Roman" panose="02020603050405020304"/>
                          <a:cs typeface="Times New Roman" panose="02020603050405020304"/>
                        </a:rPr>
                        <a:t> </a:t>
                      </a:r>
                      <a:r>
                        <a:rPr sz="1400" b="1" dirty="0">
                          <a:latin typeface="Times New Roman" panose="02020603050405020304"/>
                          <a:cs typeface="Times New Roman" panose="02020603050405020304"/>
                        </a:rPr>
                        <a:t>часть</a:t>
                      </a:r>
                      <a:endParaRPr sz="1400" dirty="0">
                        <a:latin typeface="Times New Roman" panose="02020603050405020304"/>
                        <a:cs typeface="Times New Roman" panose="02020603050405020304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228337">
                <a:tc>
                  <a:txBody>
                    <a:bodyPr/>
                    <a:lstStyle/>
                    <a:p>
                      <a:pPr marL="327025">
                        <a:lnSpc>
                          <a:spcPct val="100000"/>
                        </a:lnSpc>
                        <a:spcBef>
                          <a:spcPts val="235"/>
                        </a:spcBef>
                      </a:pPr>
                      <a:r>
                        <a:rPr sz="1400" b="1" spc="5" dirty="0">
                          <a:latin typeface="Times New Roman" panose="02020603050405020304"/>
                          <a:cs typeface="Times New Roman" panose="02020603050405020304"/>
                        </a:rPr>
                        <a:t>10</a:t>
                      </a:r>
                      <a:endParaRPr sz="1400">
                        <a:latin typeface="Times New Roman" panose="02020603050405020304"/>
                        <a:cs typeface="Times New Roman" panose="02020603050405020304"/>
                      </a:endParaRPr>
                    </a:p>
                  </a:txBody>
                  <a:tcPr marL="0" marR="0" marT="22384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69265" algn="ctr">
                        <a:lnSpc>
                          <a:spcPct val="100000"/>
                        </a:lnSpc>
                        <a:spcBef>
                          <a:spcPts val="270"/>
                        </a:spcBef>
                      </a:pPr>
                      <a:r>
                        <a:rPr sz="1400" b="1" spc="-5" dirty="0">
                          <a:latin typeface="Times New Roman" panose="02020603050405020304"/>
                          <a:cs typeface="Times New Roman" panose="02020603050405020304"/>
                        </a:rPr>
                        <a:t>немецкий</a:t>
                      </a:r>
                      <a:r>
                        <a:rPr sz="1400" b="1" spc="10" dirty="0">
                          <a:latin typeface="Times New Roman" panose="02020603050405020304"/>
                          <a:cs typeface="Times New Roman" panose="02020603050405020304"/>
                        </a:rPr>
                        <a:t> </a:t>
                      </a:r>
                      <a:r>
                        <a:rPr sz="1400" b="1" spc="-5" dirty="0">
                          <a:latin typeface="Times New Roman" panose="02020603050405020304"/>
                          <a:cs typeface="Times New Roman" panose="02020603050405020304"/>
                        </a:rPr>
                        <a:t>язык</a:t>
                      </a:r>
                      <a:endParaRPr sz="1400" dirty="0">
                        <a:latin typeface="Times New Roman" panose="02020603050405020304"/>
                        <a:cs typeface="Times New Roman" panose="02020603050405020304"/>
                      </a:endParaRPr>
                    </a:p>
                  </a:txBody>
                  <a:tcPr marL="0" marR="0" marT="25718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228854">
                <a:tc>
                  <a:txBody>
                    <a:bodyPr/>
                    <a:lstStyle/>
                    <a:p>
                      <a:pPr marL="331470">
                        <a:lnSpc>
                          <a:spcPct val="100000"/>
                        </a:lnSpc>
                        <a:spcBef>
                          <a:spcPts val="235"/>
                        </a:spcBef>
                      </a:pPr>
                      <a:r>
                        <a:rPr sz="1400" b="1" spc="-70" dirty="0">
                          <a:latin typeface="Times New Roman" panose="02020603050405020304"/>
                          <a:cs typeface="Times New Roman" panose="02020603050405020304"/>
                        </a:rPr>
                        <a:t>11</a:t>
                      </a:r>
                      <a:endParaRPr sz="1400">
                        <a:latin typeface="Times New Roman" panose="02020603050405020304"/>
                        <a:cs typeface="Times New Roman" panose="02020603050405020304"/>
                      </a:endParaRPr>
                    </a:p>
                  </a:txBody>
                  <a:tcPr marL="0" marR="0" marT="22384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70535" algn="ctr">
                        <a:lnSpc>
                          <a:spcPct val="100000"/>
                        </a:lnSpc>
                        <a:spcBef>
                          <a:spcPts val="275"/>
                        </a:spcBef>
                      </a:pPr>
                      <a:r>
                        <a:rPr sz="1400" b="1" spc="-5" dirty="0">
                          <a:latin typeface="Times New Roman" panose="02020603050405020304"/>
                          <a:cs typeface="Times New Roman" panose="02020603050405020304"/>
                        </a:rPr>
                        <a:t>французский язык</a:t>
                      </a:r>
                      <a:endParaRPr sz="1400" dirty="0">
                        <a:latin typeface="Times New Roman" panose="02020603050405020304"/>
                        <a:cs typeface="Times New Roman" panose="02020603050405020304"/>
                      </a:endParaRPr>
                    </a:p>
                  </a:txBody>
                  <a:tcPr marL="0" marR="0" marT="26194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228854">
                <a:tc>
                  <a:txBody>
                    <a:bodyPr/>
                    <a:lstStyle/>
                    <a:p>
                      <a:pPr marL="327025">
                        <a:lnSpc>
                          <a:spcPct val="100000"/>
                        </a:lnSpc>
                        <a:spcBef>
                          <a:spcPts val="235"/>
                        </a:spcBef>
                      </a:pPr>
                      <a:r>
                        <a:rPr sz="1400" b="1" spc="5" dirty="0">
                          <a:latin typeface="Times New Roman" panose="02020603050405020304"/>
                          <a:cs typeface="Times New Roman" panose="02020603050405020304"/>
                        </a:rPr>
                        <a:t>13</a:t>
                      </a:r>
                      <a:endParaRPr sz="1400">
                        <a:latin typeface="Times New Roman" panose="02020603050405020304"/>
                        <a:cs typeface="Times New Roman" panose="02020603050405020304"/>
                      </a:endParaRPr>
                    </a:p>
                  </a:txBody>
                  <a:tcPr marL="0" marR="0" marT="22384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71170" algn="ctr">
                        <a:lnSpc>
                          <a:spcPct val="100000"/>
                        </a:lnSpc>
                        <a:spcBef>
                          <a:spcPts val="275"/>
                        </a:spcBef>
                      </a:pPr>
                      <a:r>
                        <a:rPr sz="1400" b="1" spc="-5" dirty="0">
                          <a:latin typeface="Times New Roman" panose="02020603050405020304"/>
                          <a:cs typeface="Times New Roman" panose="02020603050405020304"/>
                        </a:rPr>
                        <a:t>испанский</a:t>
                      </a:r>
                      <a:r>
                        <a:rPr sz="1400" b="1" spc="20" dirty="0">
                          <a:latin typeface="Times New Roman" panose="02020603050405020304"/>
                          <a:cs typeface="Times New Roman" panose="02020603050405020304"/>
                        </a:rPr>
                        <a:t> </a:t>
                      </a:r>
                      <a:r>
                        <a:rPr sz="1400" b="1" spc="-5" dirty="0">
                          <a:latin typeface="Times New Roman" panose="02020603050405020304"/>
                          <a:cs typeface="Times New Roman" panose="02020603050405020304"/>
                        </a:rPr>
                        <a:t>язык</a:t>
                      </a:r>
                      <a:endParaRPr sz="1400" dirty="0">
                        <a:latin typeface="Times New Roman" panose="02020603050405020304"/>
                        <a:cs typeface="Times New Roman" panose="02020603050405020304"/>
                      </a:endParaRPr>
                    </a:p>
                  </a:txBody>
                  <a:tcPr marL="0" marR="0" marT="26194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261852">
                <a:tc>
                  <a:txBody>
                    <a:bodyPr/>
                    <a:lstStyle/>
                    <a:p>
                      <a:pPr marL="327025">
                        <a:lnSpc>
                          <a:spcPct val="100000"/>
                        </a:lnSpc>
                        <a:spcBef>
                          <a:spcPts val="235"/>
                        </a:spcBef>
                      </a:pPr>
                      <a:r>
                        <a:rPr sz="1400" b="1" dirty="0">
                          <a:latin typeface="Times New Roman" panose="02020603050405020304"/>
                          <a:cs typeface="Times New Roman" panose="02020603050405020304"/>
                        </a:rPr>
                        <a:t>12</a:t>
                      </a:r>
                      <a:endParaRPr sz="1400">
                        <a:latin typeface="Times New Roman" panose="02020603050405020304"/>
                        <a:cs typeface="Times New Roman" panose="02020603050405020304"/>
                      </a:endParaRPr>
                    </a:p>
                  </a:txBody>
                  <a:tcPr marL="0" marR="0" marT="22384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69265" algn="ctr">
                        <a:lnSpc>
                          <a:spcPts val="1600"/>
                        </a:lnSpc>
                        <a:spcBef>
                          <a:spcPts val="515"/>
                        </a:spcBef>
                      </a:pPr>
                      <a:r>
                        <a:rPr sz="1400" b="1" dirty="0">
                          <a:latin typeface="Times New Roman" panose="02020603050405020304"/>
                          <a:cs typeface="Times New Roman" panose="02020603050405020304"/>
                        </a:rPr>
                        <a:t>обществознание</a:t>
                      </a:r>
                      <a:endParaRPr sz="1400">
                        <a:latin typeface="Times New Roman" panose="02020603050405020304"/>
                        <a:cs typeface="Times New Roman" panose="02020603050405020304"/>
                      </a:endParaRPr>
                    </a:p>
                  </a:txBody>
                  <a:tcPr marL="0" marR="0" marT="49054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0795" algn="ctr">
                        <a:lnSpc>
                          <a:spcPts val="1600"/>
                        </a:lnSpc>
                        <a:spcBef>
                          <a:spcPts val="515"/>
                        </a:spcBef>
                      </a:pPr>
                      <a:r>
                        <a:rPr sz="1400" b="1" dirty="0">
                          <a:latin typeface="Times New Roman" panose="02020603050405020304"/>
                          <a:cs typeface="Times New Roman" panose="02020603050405020304"/>
                        </a:rPr>
                        <a:t>3ч 30</a:t>
                      </a:r>
                      <a:r>
                        <a:rPr sz="1400" b="1" spc="-55" dirty="0">
                          <a:latin typeface="Times New Roman" panose="02020603050405020304"/>
                          <a:cs typeface="Times New Roman" panose="02020603050405020304"/>
                        </a:rPr>
                        <a:t> </a:t>
                      </a:r>
                      <a:r>
                        <a:rPr sz="1400" b="1" spc="-5" dirty="0">
                          <a:latin typeface="Times New Roman" panose="02020603050405020304"/>
                          <a:cs typeface="Times New Roman" panose="02020603050405020304"/>
                        </a:rPr>
                        <a:t>мин</a:t>
                      </a:r>
                      <a:endParaRPr sz="1400" dirty="0">
                        <a:latin typeface="Times New Roman" panose="02020603050405020304"/>
                        <a:cs typeface="Times New Roman" panose="02020603050405020304"/>
                      </a:endParaRPr>
                    </a:p>
                  </a:txBody>
                  <a:tcPr marL="0" marR="0" marT="49054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261852">
                <a:tc>
                  <a:txBody>
                    <a:bodyPr/>
                    <a:lstStyle/>
                    <a:p>
                      <a:pPr marL="327025">
                        <a:lnSpc>
                          <a:spcPct val="100000"/>
                        </a:lnSpc>
                        <a:spcBef>
                          <a:spcPts val="235"/>
                        </a:spcBef>
                      </a:pPr>
                      <a:r>
                        <a:rPr sz="1400" b="1" spc="5" dirty="0">
                          <a:latin typeface="Times New Roman" panose="02020603050405020304"/>
                          <a:cs typeface="Times New Roman" panose="02020603050405020304"/>
                        </a:rPr>
                        <a:t>18</a:t>
                      </a:r>
                      <a:endParaRPr sz="1400">
                        <a:latin typeface="Times New Roman" panose="02020603050405020304"/>
                        <a:cs typeface="Times New Roman" panose="02020603050405020304"/>
                      </a:endParaRPr>
                    </a:p>
                  </a:txBody>
                  <a:tcPr marL="0" marR="0" marT="22384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69265" algn="ctr">
                        <a:lnSpc>
                          <a:spcPts val="1600"/>
                        </a:lnSpc>
                        <a:spcBef>
                          <a:spcPts val="515"/>
                        </a:spcBef>
                      </a:pPr>
                      <a:r>
                        <a:rPr sz="1400" b="1" spc="-5" dirty="0">
                          <a:latin typeface="Times New Roman" panose="02020603050405020304"/>
                          <a:cs typeface="Times New Roman" panose="02020603050405020304"/>
                        </a:rPr>
                        <a:t>литература</a:t>
                      </a:r>
                      <a:endParaRPr sz="1400" dirty="0">
                        <a:latin typeface="Times New Roman" panose="02020603050405020304"/>
                        <a:cs typeface="Times New Roman" panose="02020603050405020304"/>
                      </a:endParaRPr>
                    </a:p>
                  </a:txBody>
                  <a:tcPr marL="0" marR="0" marT="49054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0795" algn="ctr">
                        <a:lnSpc>
                          <a:spcPts val="1600"/>
                        </a:lnSpc>
                        <a:spcBef>
                          <a:spcPts val="515"/>
                        </a:spcBef>
                      </a:pPr>
                      <a:r>
                        <a:rPr sz="1400" b="1" dirty="0">
                          <a:latin typeface="Times New Roman" panose="02020603050405020304"/>
                          <a:cs typeface="Times New Roman" panose="02020603050405020304"/>
                        </a:rPr>
                        <a:t>3ч 55</a:t>
                      </a:r>
                      <a:r>
                        <a:rPr sz="1400" b="1" spc="-50" dirty="0">
                          <a:latin typeface="Times New Roman" panose="02020603050405020304"/>
                          <a:cs typeface="Times New Roman" panose="02020603050405020304"/>
                        </a:rPr>
                        <a:t> </a:t>
                      </a:r>
                      <a:r>
                        <a:rPr sz="1400" b="1" spc="-5" dirty="0">
                          <a:latin typeface="Times New Roman" panose="02020603050405020304"/>
                          <a:cs typeface="Times New Roman" panose="02020603050405020304"/>
                        </a:rPr>
                        <a:t>мин</a:t>
                      </a:r>
                      <a:endParaRPr sz="1400" dirty="0">
                        <a:latin typeface="Times New Roman" panose="02020603050405020304"/>
                        <a:cs typeface="Times New Roman" panose="02020603050405020304"/>
                      </a:endParaRPr>
                    </a:p>
                  </a:txBody>
                  <a:tcPr marL="0" marR="0" marT="49054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pic>
        <p:nvPicPr>
          <p:cNvPr id="6" name="Picture 2" descr="C:\Users\Оксана\Desktop\thumb_ege.png"/>
          <p:cNvPicPr>
            <a:picLocks noChangeAspect="1" noChangeArrowheads="1"/>
          </p:cNvPicPr>
          <p:nvPr/>
        </p:nvPicPr>
        <p:blipFill>
          <a:blip r:embed="rId1" cstate="print"/>
          <a:srcRect/>
          <a:stretch>
            <a:fillRect/>
          </a:stretch>
        </p:blipFill>
        <p:spPr bwMode="auto">
          <a:xfrm>
            <a:off x="228600" y="57150"/>
            <a:ext cx="1428750" cy="67295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33401" y="733579"/>
            <a:ext cx="5957411" cy="759343"/>
          </a:xfrm>
          <a:prstGeom prst="rect">
            <a:avLst/>
          </a:prstGeom>
        </p:spPr>
        <p:txBody>
          <a:bodyPr vert="horz" wrap="square" lIns="0" tIns="9049" rIns="0" bIns="0" rtlCol="0">
            <a:spAutoFit/>
          </a:bodyPr>
          <a:lstStyle/>
          <a:p>
            <a:pPr marL="1812290">
              <a:spcBef>
                <a:spcPts val="70"/>
              </a:spcBef>
            </a:pPr>
            <a:r>
              <a:rPr sz="2100" u="heavy" spc="-529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Times New Roman" panose="02020603050405020304"/>
                <a:cs typeface="Times New Roman" panose="02020603050405020304"/>
              </a:rPr>
              <a:t> </a:t>
            </a:r>
            <a:endParaRPr sz="2100" dirty="0">
              <a:latin typeface="Times New Roman" panose="02020603050405020304"/>
              <a:cs typeface="Times New Roman" panose="02020603050405020304"/>
            </a:endParaRPr>
          </a:p>
          <a:p>
            <a:pPr>
              <a:spcBef>
                <a:spcPts val="10"/>
              </a:spcBef>
            </a:pPr>
            <a:endParaRPr sz="2775" dirty="0">
              <a:latin typeface="Times New Roman" panose="02020603050405020304"/>
              <a:cs typeface="Times New Roman" panose="02020603050405020304"/>
            </a:endParaRPr>
          </a:p>
        </p:txBody>
      </p:sp>
      <p:pic>
        <p:nvPicPr>
          <p:cNvPr id="4" name="Picture 2" descr="C:\Users\Оксана\Desktop\thumb_ege.png"/>
          <p:cNvPicPr>
            <a:picLocks noChangeAspect="1" noChangeArrowheads="1"/>
          </p:cNvPicPr>
          <p:nvPr/>
        </p:nvPicPr>
        <p:blipFill>
          <a:blip r:embed="rId1" cstate="print"/>
          <a:srcRect/>
          <a:stretch>
            <a:fillRect/>
          </a:stretch>
        </p:blipFill>
        <p:spPr bwMode="auto">
          <a:xfrm>
            <a:off x="228600" y="57150"/>
            <a:ext cx="1521068" cy="759343"/>
          </a:xfrm>
          <a:prstGeom prst="rect">
            <a:avLst/>
          </a:prstGeom>
          <a:noFill/>
        </p:spPr>
      </p:pic>
      <p:pic>
        <p:nvPicPr>
          <p:cNvPr id="4098" name="Picture 2" descr="F:\2021-2022\ГИА в 2022 году\img1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51279" y="733579"/>
            <a:ext cx="5143500" cy="385762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28600" y="285750"/>
            <a:ext cx="6477000" cy="4037163"/>
          </a:xfrm>
          <a:prstGeom prst="rect">
            <a:avLst/>
          </a:prstGeom>
        </p:spPr>
        <p:txBody>
          <a:bodyPr vert="horz" wrap="square" lIns="0" tIns="9049" rIns="0" bIns="0" rtlCol="0">
            <a:spAutoFit/>
          </a:bodyPr>
          <a:lstStyle/>
          <a:p>
            <a:pPr marL="1812290">
              <a:spcBef>
                <a:spcPts val="70"/>
              </a:spcBef>
            </a:pPr>
            <a:r>
              <a:rPr sz="2100" spc="-529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100" b="1" spc="-109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Times New Roman" panose="02020603050405020304"/>
                <a:cs typeface="Times New Roman" panose="02020603050405020304"/>
              </a:rPr>
              <a:t>РАЗРЕШЕНО</a:t>
            </a:r>
            <a:r>
              <a:rPr sz="2100" b="1" spc="-158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Times New Roman" panose="02020603050405020304"/>
                <a:cs typeface="Times New Roman" panose="02020603050405020304"/>
              </a:rPr>
              <a:t> </a:t>
            </a:r>
            <a:r>
              <a:rPr lang="ru-RU" sz="2100" b="1" spc="-158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100" b="1" spc="-113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Times New Roman" panose="02020603050405020304"/>
                <a:cs typeface="Times New Roman" panose="02020603050405020304"/>
              </a:rPr>
              <a:t>ИСПОЛЬЗОВАТЬ:</a:t>
            </a:r>
            <a:endParaRPr sz="2100" dirty="0">
              <a:latin typeface="Times New Roman" panose="02020603050405020304"/>
              <a:cs typeface="Times New Roman" panose="02020603050405020304"/>
            </a:endParaRPr>
          </a:p>
          <a:p>
            <a:pPr>
              <a:spcBef>
                <a:spcPts val="10"/>
              </a:spcBef>
            </a:pPr>
            <a:endParaRPr sz="2775" dirty="0">
              <a:latin typeface="Times New Roman" panose="02020603050405020304"/>
              <a:cs typeface="Times New Roman" panose="02020603050405020304"/>
            </a:endParaRPr>
          </a:p>
          <a:p>
            <a:pPr marL="1326515"/>
            <a:r>
              <a:rPr sz="2400" b="1" spc="19" dirty="0">
                <a:latin typeface="Georgia" panose="02040502050405020303"/>
                <a:cs typeface="Georgia" panose="02040502050405020303"/>
              </a:rPr>
              <a:t>Математика </a:t>
            </a:r>
            <a:r>
              <a:rPr sz="2400" spc="-304" dirty="0">
                <a:latin typeface="Georgia" panose="02040502050405020303"/>
                <a:cs typeface="Georgia" panose="02040502050405020303"/>
              </a:rPr>
              <a:t>–</a:t>
            </a:r>
            <a:r>
              <a:rPr sz="2400" spc="-281" dirty="0">
                <a:latin typeface="Georgia" panose="02040502050405020303"/>
                <a:cs typeface="Georgia" panose="02040502050405020303"/>
              </a:rPr>
              <a:t> </a:t>
            </a:r>
            <a:r>
              <a:rPr sz="2400" spc="53" dirty="0">
                <a:latin typeface="Georgia" panose="02040502050405020303"/>
                <a:cs typeface="Georgia" panose="02040502050405020303"/>
              </a:rPr>
              <a:t>линейка;</a:t>
            </a:r>
            <a:endParaRPr sz="2400" dirty="0">
              <a:latin typeface="Georgia" panose="02040502050405020303"/>
              <a:cs typeface="Georgia" panose="02040502050405020303"/>
            </a:endParaRPr>
          </a:p>
          <a:p>
            <a:pPr marL="405130" marR="398780" algn="ctr">
              <a:spcBef>
                <a:spcPts val="1800"/>
              </a:spcBef>
            </a:pPr>
            <a:r>
              <a:rPr sz="2400" b="1" spc="-11" dirty="0">
                <a:latin typeface="Georgia" panose="02040502050405020303"/>
                <a:cs typeface="Georgia" panose="02040502050405020303"/>
              </a:rPr>
              <a:t>География </a:t>
            </a:r>
            <a:r>
              <a:rPr sz="2400" spc="-304" dirty="0">
                <a:latin typeface="Georgia" panose="02040502050405020303"/>
                <a:cs typeface="Georgia" panose="02040502050405020303"/>
              </a:rPr>
              <a:t>– </a:t>
            </a:r>
            <a:r>
              <a:rPr sz="2400" spc="64" dirty="0">
                <a:latin typeface="Georgia" panose="02040502050405020303"/>
                <a:cs typeface="Georgia" panose="02040502050405020303"/>
              </a:rPr>
              <a:t>линейка, </a:t>
            </a:r>
            <a:r>
              <a:rPr sz="2400" spc="101" dirty="0">
                <a:latin typeface="Georgia" panose="02040502050405020303"/>
                <a:cs typeface="Georgia" panose="02040502050405020303"/>
              </a:rPr>
              <a:t>транспортир </a:t>
            </a:r>
            <a:r>
              <a:rPr sz="2400" spc="75" dirty="0">
                <a:latin typeface="Georgia" panose="02040502050405020303"/>
                <a:cs typeface="Georgia" panose="02040502050405020303"/>
              </a:rPr>
              <a:t>и  </a:t>
            </a:r>
            <a:r>
              <a:rPr sz="2400" spc="83" dirty="0">
                <a:latin typeface="Georgia" panose="02040502050405020303"/>
                <a:cs typeface="Georgia" panose="02040502050405020303"/>
              </a:rPr>
              <a:t>непрограммируемый</a:t>
            </a:r>
            <a:r>
              <a:rPr sz="2400" spc="184" dirty="0">
                <a:latin typeface="Georgia" panose="02040502050405020303"/>
                <a:cs typeface="Georgia" panose="02040502050405020303"/>
              </a:rPr>
              <a:t> </a:t>
            </a:r>
            <a:r>
              <a:rPr sz="2400" spc="53" dirty="0">
                <a:latin typeface="Georgia" panose="02040502050405020303"/>
                <a:cs typeface="Georgia" panose="02040502050405020303"/>
              </a:rPr>
              <a:t>калькулятор</a:t>
            </a:r>
            <a:endParaRPr sz="2400" dirty="0">
              <a:latin typeface="Georgia" panose="02040502050405020303"/>
              <a:cs typeface="Georgia" panose="02040502050405020303"/>
            </a:endParaRPr>
          </a:p>
          <a:p>
            <a:pPr marL="128270" marR="122555" algn="ctr">
              <a:spcBef>
                <a:spcPts val="1805"/>
              </a:spcBef>
            </a:pPr>
            <a:r>
              <a:rPr sz="2400" b="1" spc="-23" dirty="0" err="1">
                <a:latin typeface="Georgia" panose="02040502050405020303"/>
                <a:cs typeface="Georgia" panose="02040502050405020303"/>
              </a:rPr>
              <a:t>Физика</a:t>
            </a:r>
            <a:r>
              <a:rPr lang="ru-RU" sz="2400" b="1" spc="-23" dirty="0">
                <a:latin typeface="Georgia" panose="02040502050405020303"/>
                <a:cs typeface="Georgia" panose="02040502050405020303"/>
              </a:rPr>
              <a:t>, Биология</a:t>
            </a:r>
            <a:r>
              <a:rPr sz="2400" b="1" spc="-23" dirty="0">
                <a:latin typeface="Georgia" panose="02040502050405020303"/>
                <a:cs typeface="Georgia" panose="02040502050405020303"/>
              </a:rPr>
              <a:t> </a:t>
            </a:r>
            <a:r>
              <a:rPr sz="2400" spc="-304" dirty="0">
                <a:latin typeface="Georgia" panose="02040502050405020303"/>
                <a:cs typeface="Georgia" panose="02040502050405020303"/>
              </a:rPr>
              <a:t>– </a:t>
            </a:r>
            <a:r>
              <a:rPr sz="2400" spc="60" dirty="0">
                <a:latin typeface="Georgia" panose="02040502050405020303"/>
                <a:cs typeface="Georgia" panose="02040502050405020303"/>
              </a:rPr>
              <a:t>линейка </a:t>
            </a:r>
            <a:r>
              <a:rPr sz="2400" spc="75" dirty="0">
                <a:latin typeface="Georgia" panose="02040502050405020303"/>
                <a:cs typeface="Georgia" panose="02040502050405020303"/>
              </a:rPr>
              <a:t>и </a:t>
            </a:r>
            <a:r>
              <a:rPr sz="2400" spc="83" dirty="0">
                <a:latin typeface="Georgia" panose="02040502050405020303"/>
                <a:cs typeface="Georgia" panose="02040502050405020303"/>
              </a:rPr>
              <a:t>непрограммируемый  </a:t>
            </a:r>
            <a:r>
              <a:rPr sz="2400" spc="49" dirty="0">
                <a:latin typeface="Georgia" panose="02040502050405020303"/>
                <a:cs typeface="Georgia" panose="02040502050405020303"/>
              </a:rPr>
              <a:t>калькулятор;</a:t>
            </a:r>
            <a:endParaRPr sz="2400" dirty="0">
              <a:latin typeface="Georgia" panose="02040502050405020303"/>
              <a:cs typeface="Georgia" panose="02040502050405020303"/>
            </a:endParaRPr>
          </a:p>
          <a:p>
            <a:pPr algn="ctr">
              <a:spcBef>
                <a:spcPts val="1800"/>
              </a:spcBef>
            </a:pPr>
            <a:r>
              <a:rPr sz="2400" b="1" spc="-8" dirty="0">
                <a:latin typeface="Georgia" panose="02040502050405020303"/>
                <a:cs typeface="Georgia" panose="02040502050405020303"/>
              </a:rPr>
              <a:t>Химия </a:t>
            </a:r>
            <a:r>
              <a:rPr sz="2400" spc="53" dirty="0">
                <a:latin typeface="Georgia" panose="02040502050405020303"/>
                <a:cs typeface="Georgia" panose="02040502050405020303"/>
              </a:rPr>
              <a:t>- </a:t>
            </a:r>
            <a:r>
              <a:rPr sz="2400" spc="83" dirty="0">
                <a:latin typeface="Georgia" panose="02040502050405020303"/>
                <a:cs typeface="Georgia" panose="02040502050405020303"/>
              </a:rPr>
              <a:t>непрограммируемый</a:t>
            </a:r>
            <a:r>
              <a:rPr sz="2400" spc="443" dirty="0">
                <a:latin typeface="Georgia" panose="02040502050405020303"/>
                <a:cs typeface="Georgia" panose="02040502050405020303"/>
              </a:rPr>
              <a:t> </a:t>
            </a:r>
            <a:r>
              <a:rPr sz="2400" spc="53" dirty="0">
                <a:latin typeface="Georgia" panose="02040502050405020303"/>
                <a:cs typeface="Georgia" panose="02040502050405020303"/>
              </a:rPr>
              <a:t>калькулятор</a:t>
            </a:r>
            <a:r>
              <a:rPr sz="2100" spc="53" dirty="0">
                <a:latin typeface="Georgia" panose="02040502050405020303"/>
                <a:cs typeface="Georgia" panose="02040502050405020303"/>
              </a:rPr>
              <a:t>;</a:t>
            </a:r>
            <a:endParaRPr sz="2100" dirty="0">
              <a:latin typeface="Georgia" panose="02040502050405020303"/>
              <a:cs typeface="Georgia" panose="02040502050405020303"/>
            </a:endParaRPr>
          </a:p>
        </p:txBody>
      </p:sp>
      <p:pic>
        <p:nvPicPr>
          <p:cNvPr id="4" name="Picture 2" descr="C:\Users\Оксана\Desktop\thumb_ege.png"/>
          <p:cNvPicPr>
            <a:picLocks noChangeAspect="1" noChangeArrowheads="1"/>
          </p:cNvPicPr>
          <p:nvPr/>
        </p:nvPicPr>
        <p:blipFill>
          <a:blip r:embed="rId1" cstate="print"/>
          <a:srcRect/>
          <a:stretch>
            <a:fillRect/>
          </a:stretch>
        </p:blipFill>
        <p:spPr bwMode="auto">
          <a:xfrm>
            <a:off x="228600" y="57150"/>
            <a:ext cx="1521068" cy="72092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51896" y="269328"/>
            <a:ext cx="5957411" cy="805509"/>
          </a:xfrm>
          <a:prstGeom prst="rect">
            <a:avLst/>
          </a:prstGeom>
        </p:spPr>
        <p:txBody>
          <a:bodyPr vert="horz" wrap="square" lIns="0" tIns="9049" rIns="0" bIns="0" rtlCol="0">
            <a:spAutoFit/>
          </a:bodyPr>
          <a:lstStyle/>
          <a:p>
            <a:pPr marL="1812290">
              <a:spcBef>
                <a:spcPts val="70"/>
              </a:spcBef>
            </a:pPr>
            <a:r>
              <a:rPr sz="2100" u="heavy" spc="-529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Times New Roman" panose="02020603050405020304"/>
                <a:cs typeface="Times New Roman" panose="02020603050405020304"/>
              </a:rPr>
              <a:t> </a:t>
            </a:r>
            <a:r>
              <a:rPr lang="ru-RU" sz="2400" b="1" spc="-109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Times New Roman" panose="02020603050405020304"/>
                <a:cs typeface="Times New Roman" panose="02020603050405020304"/>
              </a:rPr>
              <a:t>Видеонаблюдение</a:t>
            </a:r>
            <a:r>
              <a:rPr sz="2100" b="1" spc="-113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Times New Roman" panose="02020603050405020304"/>
                <a:cs typeface="Times New Roman" panose="02020603050405020304"/>
              </a:rPr>
              <a:t>:</a:t>
            </a:r>
            <a:endParaRPr sz="2100" dirty="0">
              <a:latin typeface="Times New Roman" panose="02020603050405020304"/>
              <a:cs typeface="Times New Roman" panose="02020603050405020304"/>
            </a:endParaRPr>
          </a:p>
          <a:p>
            <a:pPr>
              <a:spcBef>
                <a:spcPts val="10"/>
              </a:spcBef>
            </a:pPr>
            <a:endParaRPr sz="2775" dirty="0">
              <a:latin typeface="Times New Roman" panose="02020603050405020304"/>
              <a:cs typeface="Times New Roman" panose="02020603050405020304"/>
            </a:endParaRPr>
          </a:p>
        </p:txBody>
      </p:sp>
      <p:pic>
        <p:nvPicPr>
          <p:cNvPr id="4" name="Picture 2" descr="C:\Users\Оксана\Desktop\thumb_ege.png"/>
          <p:cNvPicPr>
            <a:picLocks noChangeAspect="1" noChangeArrowheads="1"/>
          </p:cNvPicPr>
          <p:nvPr/>
        </p:nvPicPr>
        <p:blipFill>
          <a:blip r:embed="rId1" cstate="print"/>
          <a:srcRect/>
          <a:stretch>
            <a:fillRect/>
          </a:stretch>
        </p:blipFill>
        <p:spPr bwMode="auto">
          <a:xfrm>
            <a:off x="268168" y="57150"/>
            <a:ext cx="1521068" cy="720924"/>
          </a:xfrm>
          <a:prstGeom prst="rect">
            <a:avLst/>
          </a:prstGeom>
          <a:noFill/>
        </p:spPr>
      </p:pic>
      <p:pic>
        <p:nvPicPr>
          <p:cNvPr id="2050" name="Picture 2" descr="F:\2021-2022\ГИА в 2022 году\croppedImg_546958684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28702" y="1371600"/>
            <a:ext cx="5003800" cy="281463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Оксана\Desktop\thumb_ege.png"/>
          <p:cNvPicPr>
            <a:picLocks noChangeAspect="1" noChangeArrowheads="1"/>
          </p:cNvPicPr>
          <p:nvPr/>
        </p:nvPicPr>
        <p:blipFill>
          <a:blip r:embed="rId1" cstate="print"/>
          <a:srcRect/>
          <a:stretch>
            <a:fillRect/>
          </a:stretch>
        </p:blipFill>
        <p:spPr bwMode="auto">
          <a:xfrm>
            <a:off x="304800" y="79178"/>
            <a:ext cx="1521068" cy="720924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2209800" y="139558"/>
            <a:ext cx="4025599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300" b="1" dirty="0">
                <a:solidFill>
                  <a:srgbClr val="C00000"/>
                </a:solidFill>
              </a:rPr>
              <a:t>РЕЗУЛЬТАТЫ ЕГЭ:</a:t>
            </a:r>
            <a:endParaRPr lang="ru-RU" sz="3300" b="1" dirty="0">
              <a:solidFill>
                <a:srgbClr val="C0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42900" y="1543052"/>
            <a:ext cx="6343650" cy="28854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solidFill>
                  <a:srgbClr val="9C0206"/>
                </a:solidFill>
              </a:rPr>
              <a:t>Узнать результат можно:</a:t>
            </a:r>
            <a:endParaRPr lang="ru-RU" sz="2800" b="1" dirty="0">
              <a:solidFill>
                <a:srgbClr val="9C0206"/>
              </a:solidFill>
            </a:endParaRPr>
          </a:p>
          <a:p>
            <a:pPr marL="257175" indent="-257175">
              <a:buAutoNum type="arabicPeriod"/>
            </a:pPr>
            <a:r>
              <a:rPr lang="ru-RU" sz="2800" b="1" dirty="0"/>
              <a:t>В образовательной организации под роспись выпускника </a:t>
            </a:r>
            <a:endParaRPr lang="ru-RU" sz="2800" b="1" dirty="0"/>
          </a:p>
          <a:p>
            <a:pPr marL="257175" indent="-257175">
              <a:buAutoNum type="arabicPeriod"/>
            </a:pPr>
            <a:endParaRPr lang="ru-RU" sz="2800" b="1" dirty="0"/>
          </a:p>
          <a:p>
            <a:pPr marL="257175" indent="-257175">
              <a:buAutoNum type="arabicPeriod"/>
            </a:pPr>
            <a:r>
              <a:rPr lang="ru-RU" sz="2800" b="1" dirty="0"/>
              <a:t>На сайте  </a:t>
            </a:r>
            <a:r>
              <a:rPr lang="en-US" sz="2800" b="1" dirty="0">
                <a:hlinkClick r:id="rId2"/>
              </a:rPr>
              <a:t>https://checkege.rustest.ru/</a:t>
            </a:r>
            <a:endParaRPr lang="ru-RU" sz="2800" b="1" dirty="0"/>
          </a:p>
          <a:p>
            <a:pPr marL="257175" indent="-257175">
              <a:buAutoNum type="arabicPeriod"/>
            </a:pPr>
            <a:endParaRPr lang="ru-RU" sz="2800" b="1" dirty="0"/>
          </a:p>
          <a:p>
            <a:pPr marL="257175" indent="-257175">
              <a:buAutoNum type="arabicPeriod"/>
            </a:pPr>
            <a:endParaRPr lang="ru-RU" sz="135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87727" y="208176"/>
            <a:ext cx="5957411" cy="805509"/>
          </a:xfrm>
          <a:prstGeom prst="rect">
            <a:avLst/>
          </a:prstGeom>
        </p:spPr>
        <p:txBody>
          <a:bodyPr vert="horz" wrap="square" lIns="0" tIns="9049" rIns="0" bIns="0" rtlCol="0">
            <a:spAutoFit/>
          </a:bodyPr>
          <a:lstStyle/>
          <a:p>
            <a:pPr marL="1812290">
              <a:spcBef>
                <a:spcPts val="70"/>
              </a:spcBef>
            </a:pPr>
            <a:r>
              <a:rPr sz="2100" spc="-529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Times New Roman" panose="02020603050405020304"/>
                <a:cs typeface="Times New Roman" panose="02020603050405020304"/>
              </a:rPr>
              <a:t> </a:t>
            </a:r>
            <a:r>
              <a:rPr lang="ru-RU" sz="2400" b="1" spc="-109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Times New Roman" panose="02020603050405020304"/>
                <a:cs typeface="Times New Roman" panose="02020603050405020304"/>
              </a:rPr>
              <a:t>Апелляции</a:t>
            </a:r>
            <a:r>
              <a:rPr sz="2100" b="1" spc="-113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Times New Roman" panose="02020603050405020304"/>
                <a:cs typeface="Times New Roman" panose="02020603050405020304"/>
              </a:rPr>
              <a:t>:</a:t>
            </a:r>
            <a:endParaRPr sz="2100" dirty="0">
              <a:latin typeface="Times New Roman" panose="02020603050405020304"/>
              <a:cs typeface="Times New Roman" panose="02020603050405020304"/>
            </a:endParaRPr>
          </a:p>
          <a:p>
            <a:pPr>
              <a:spcBef>
                <a:spcPts val="10"/>
              </a:spcBef>
            </a:pPr>
            <a:endParaRPr sz="2775" dirty="0">
              <a:latin typeface="Times New Roman" panose="02020603050405020304"/>
              <a:cs typeface="Times New Roman" panose="02020603050405020304"/>
            </a:endParaRPr>
          </a:p>
        </p:txBody>
      </p:sp>
      <p:pic>
        <p:nvPicPr>
          <p:cNvPr id="4" name="Picture 2" descr="C:\Users\Оксана\Desktop\thumb_ege.png"/>
          <p:cNvPicPr>
            <a:picLocks noChangeAspect="1" noChangeArrowheads="1"/>
          </p:cNvPicPr>
          <p:nvPr/>
        </p:nvPicPr>
        <p:blipFill>
          <a:blip r:embed="rId1" cstate="print"/>
          <a:srcRect/>
          <a:stretch>
            <a:fillRect/>
          </a:stretch>
        </p:blipFill>
        <p:spPr bwMode="auto">
          <a:xfrm>
            <a:off x="228600" y="28192"/>
            <a:ext cx="1521068" cy="720924"/>
          </a:xfrm>
          <a:prstGeom prst="rect">
            <a:avLst/>
          </a:prstGeom>
          <a:noFill/>
        </p:spPr>
      </p:pic>
      <p:pic>
        <p:nvPicPr>
          <p:cNvPr id="3074" name="Picture 2" descr="F:\2021-2022\ГИА в 2022 году\img2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7727" y="1013685"/>
            <a:ext cx="5524500" cy="3186113"/>
          </a:xfrm>
          <a:prstGeom prst="rect">
            <a:avLst/>
          </a:prstGeom>
          <a:noFill/>
        </p:spPr>
      </p:pic>
      <p:pic>
        <p:nvPicPr>
          <p:cNvPr id="6" name="Picture 2" descr="C:\Users\Оксана\Desktop\thumb_ege.png"/>
          <p:cNvPicPr>
            <a:picLocks noChangeAspect="1" noChangeArrowheads="1"/>
          </p:cNvPicPr>
          <p:nvPr/>
        </p:nvPicPr>
        <p:blipFill>
          <a:blip r:embed="rId1" cstate="print"/>
          <a:srcRect/>
          <a:stretch>
            <a:fillRect/>
          </a:stretch>
        </p:blipFill>
        <p:spPr bwMode="auto">
          <a:xfrm>
            <a:off x="5354826" y="980272"/>
            <a:ext cx="1406768" cy="66675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42910" y="1257441"/>
            <a:ext cx="6275680" cy="3395160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9525">
              <a:spcBef>
                <a:spcPts val="75"/>
              </a:spcBef>
            </a:pPr>
            <a:r>
              <a:rPr sz="2000" b="1" spc="-116" dirty="0" err="1">
                <a:latin typeface="Georgia" panose="02040502050405020303"/>
                <a:cs typeface="Georgia" panose="02040502050405020303"/>
              </a:rPr>
              <a:t>Итоговое</a:t>
            </a:r>
            <a:r>
              <a:rPr lang="ru-RU" sz="2000" b="1" spc="-116" dirty="0">
                <a:latin typeface="Georgia" panose="02040502050405020303"/>
                <a:cs typeface="Georgia" panose="02040502050405020303"/>
              </a:rPr>
              <a:t> </a:t>
            </a:r>
            <a:r>
              <a:rPr sz="2000" b="1" spc="-116" dirty="0">
                <a:latin typeface="Georgia" panose="02040502050405020303"/>
                <a:cs typeface="Georgia" panose="02040502050405020303"/>
              </a:rPr>
              <a:t> </a:t>
            </a:r>
            <a:r>
              <a:rPr sz="2000" b="1" spc="-116" dirty="0" err="1">
                <a:latin typeface="Georgia" panose="02040502050405020303"/>
                <a:cs typeface="Georgia" panose="02040502050405020303"/>
              </a:rPr>
              <a:t>сочинение</a:t>
            </a:r>
            <a:endParaRPr sz="2000" dirty="0">
              <a:latin typeface="Arial" panose="020B0604020202020204"/>
              <a:cs typeface="Arial" panose="020B0604020202020204"/>
            </a:endParaRPr>
          </a:p>
          <a:p>
            <a:pPr>
              <a:spcBef>
                <a:spcPts val="30"/>
              </a:spcBef>
            </a:pPr>
            <a:endParaRPr sz="2000" dirty="0">
              <a:latin typeface="Times New Roman" panose="02020603050405020304"/>
              <a:cs typeface="Times New Roman" panose="02020603050405020304"/>
            </a:endParaRPr>
          </a:p>
          <a:p>
            <a:pPr marL="9525"/>
            <a:r>
              <a:rPr sz="2000" b="1" spc="-79" dirty="0" err="1">
                <a:latin typeface="Georgia" panose="02040502050405020303"/>
                <a:cs typeface="Georgia" panose="02040502050405020303"/>
              </a:rPr>
              <a:t>Аттестат</a:t>
            </a:r>
            <a:r>
              <a:rPr sz="2000" b="1" spc="-79" dirty="0">
                <a:latin typeface="Georgia" panose="02040502050405020303"/>
                <a:cs typeface="Georgia" panose="02040502050405020303"/>
              </a:rPr>
              <a:t> </a:t>
            </a:r>
            <a:r>
              <a:rPr lang="ru-RU" sz="2000" b="1" spc="-79" dirty="0">
                <a:latin typeface="Georgia" panose="02040502050405020303"/>
                <a:cs typeface="Georgia" panose="02040502050405020303"/>
              </a:rPr>
              <a:t> </a:t>
            </a:r>
            <a:r>
              <a:rPr sz="2000" b="1" spc="-101" dirty="0">
                <a:latin typeface="Georgia" panose="02040502050405020303"/>
                <a:cs typeface="Georgia" panose="02040502050405020303"/>
              </a:rPr>
              <a:t>с </a:t>
            </a:r>
            <a:r>
              <a:rPr lang="ru-RU" sz="2000" b="1" spc="-101" dirty="0">
                <a:latin typeface="Georgia" panose="02040502050405020303"/>
                <a:cs typeface="Georgia" panose="02040502050405020303"/>
              </a:rPr>
              <a:t> </a:t>
            </a:r>
            <a:r>
              <a:rPr sz="2000" b="1" spc="-116" dirty="0" err="1">
                <a:latin typeface="Georgia" panose="02040502050405020303"/>
                <a:cs typeface="Georgia" panose="02040502050405020303"/>
              </a:rPr>
              <a:t>отличием</a:t>
            </a:r>
            <a:endParaRPr sz="2000" dirty="0">
              <a:latin typeface="Arial" panose="020B0604020202020204"/>
              <a:cs typeface="Arial" panose="020B0604020202020204"/>
            </a:endParaRPr>
          </a:p>
          <a:p>
            <a:pPr>
              <a:spcBef>
                <a:spcPts val="35"/>
              </a:spcBef>
            </a:pPr>
            <a:endParaRPr sz="2000" dirty="0">
              <a:latin typeface="Times New Roman" panose="02020603050405020304"/>
              <a:cs typeface="Times New Roman" panose="02020603050405020304"/>
            </a:endParaRPr>
          </a:p>
          <a:p>
            <a:pPr marL="9525"/>
            <a:r>
              <a:rPr sz="2000" b="1" spc="-101" dirty="0" err="1">
                <a:latin typeface="Georgia" panose="02040502050405020303"/>
                <a:cs typeface="Georgia" panose="02040502050405020303"/>
              </a:rPr>
              <a:t>Волонтерская</a:t>
            </a:r>
            <a:r>
              <a:rPr sz="2000" b="1" spc="-101" dirty="0">
                <a:latin typeface="Georgia" panose="02040502050405020303"/>
                <a:cs typeface="Georgia" panose="02040502050405020303"/>
              </a:rPr>
              <a:t> </a:t>
            </a:r>
            <a:r>
              <a:rPr sz="2000" b="1" spc="-83" dirty="0" err="1">
                <a:latin typeface="Georgia" panose="02040502050405020303"/>
                <a:cs typeface="Georgia" panose="02040502050405020303"/>
              </a:rPr>
              <a:t>деятельность</a:t>
            </a:r>
            <a:endParaRPr sz="2000" dirty="0">
              <a:latin typeface="Arial" panose="020B0604020202020204"/>
              <a:cs typeface="Arial" panose="020B0604020202020204"/>
            </a:endParaRPr>
          </a:p>
          <a:p>
            <a:pPr>
              <a:spcBef>
                <a:spcPts val="35"/>
              </a:spcBef>
            </a:pPr>
            <a:endParaRPr sz="2000" dirty="0">
              <a:latin typeface="Times New Roman" panose="02020603050405020304"/>
              <a:cs typeface="Times New Roman" panose="02020603050405020304"/>
            </a:endParaRPr>
          </a:p>
          <a:p>
            <a:pPr marL="9525" marR="29210"/>
            <a:r>
              <a:rPr sz="2000" b="1" spc="-109" dirty="0">
                <a:latin typeface="Georgia" panose="02040502050405020303"/>
                <a:cs typeface="Georgia" panose="02040502050405020303"/>
              </a:rPr>
              <a:t>Участие </a:t>
            </a:r>
            <a:r>
              <a:rPr sz="2000" b="1" spc="-139" dirty="0">
                <a:latin typeface="Georgia" panose="02040502050405020303"/>
                <a:cs typeface="Georgia" panose="02040502050405020303"/>
              </a:rPr>
              <a:t>и </a:t>
            </a:r>
            <a:r>
              <a:rPr sz="2000" b="1" spc="-109" dirty="0">
                <a:latin typeface="Georgia" panose="02040502050405020303"/>
                <a:cs typeface="Georgia" panose="02040502050405020303"/>
              </a:rPr>
              <a:t>победы </a:t>
            </a:r>
            <a:r>
              <a:rPr sz="2000" b="1" spc="-101" dirty="0">
                <a:latin typeface="Georgia" panose="02040502050405020303"/>
                <a:cs typeface="Georgia" panose="02040502050405020303"/>
              </a:rPr>
              <a:t>в </a:t>
            </a:r>
            <a:r>
              <a:rPr sz="2000" b="1" spc="-105" dirty="0">
                <a:latin typeface="Georgia" panose="02040502050405020303"/>
                <a:cs typeface="Georgia" panose="02040502050405020303"/>
              </a:rPr>
              <a:t>предметных </a:t>
            </a:r>
            <a:r>
              <a:rPr sz="2000" b="1" spc="-113" dirty="0">
                <a:latin typeface="Georgia" panose="02040502050405020303"/>
                <a:cs typeface="Georgia" panose="02040502050405020303"/>
              </a:rPr>
              <a:t>олимпиадах </a:t>
            </a:r>
            <a:r>
              <a:rPr sz="2000" b="1" spc="-139" dirty="0">
                <a:latin typeface="Georgia" panose="02040502050405020303"/>
                <a:cs typeface="Georgia" panose="02040502050405020303"/>
              </a:rPr>
              <a:t>и </a:t>
            </a:r>
            <a:r>
              <a:rPr sz="2000" b="1" spc="-98" dirty="0" err="1">
                <a:latin typeface="Georgia" panose="02040502050405020303"/>
                <a:cs typeface="Georgia" panose="02040502050405020303"/>
              </a:rPr>
              <a:t>творческих</a:t>
            </a:r>
            <a:r>
              <a:rPr sz="2000" b="1" spc="-98" dirty="0">
                <a:latin typeface="Georgia" panose="02040502050405020303"/>
                <a:cs typeface="Georgia" panose="02040502050405020303"/>
              </a:rPr>
              <a:t>  </a:t>
            </a:r>
            <a:r>
              <a:rPr sz="2000" b="1" spc="-101" dirty="0" err="1">
                <a:latin typeface="Georgia" panose="02040502050405020303"/>
                <a:cs typeface="Georgia" panose="02040502050405020303"/>
              </a:rPr>
              <a:t>конкурсах</a:t>
            </a:r>
            <a:endParaRPr sz="2000" dirty="0">
              <a:latin typeface="Georgia" panose="02040502050405020303"/>
              <a:cs typeface="Georgia" panose="02040502050405020303"/>
            </a:endParaRPr>
          </a:p>
          <a:p>
            <a:pPr>
              <a:spcBef>
                <a:spcPts val="35"/>
              </a:spcBef>
            </a:pPr>
            <a:endParaRPr sz="2000" dirty="0">
              <a:latin typeface="Times New Roman" panose="02020603050405020304"/>
              <a:cs typeface="Times New Roman" panose="02020603050405020304"/>
            </a:endParaRPr>
          </a:p>
          <a:p>
            <a:pPr marL="9525"/>
            <a:r>
              <a:rPr sz="2000" b="1" spc="-131" dirty="0" err="1">
                <a:latin typeface="Georgia" panose="02040502050405020303"/>
                <a:cs typeface="Georgia" panose="02040502050405020303"/>
              </a:rPr>
              <a:t>Спортивные</a:t>
            </a:r>
            <a:r>
              <a:rPr lang="ru-RU" sz="2000" b="1" spc="-131" dirty="0">
                <a:latin typeface="Georgia" panose="02040502050405020303"/>
                <a:cs typeface="Georgia" panose="02040502050405020303"/>
              </a:rPr>
              <a:t> </a:t>
            </a:r>
            <a:r>
              <a:rPr sz="2000" b="1" spc="-131" dirty="0">
                <a:latin typeface="Georgia" panose="02040502050405020303"/>
                <a:cs typeface="Georgia" panose="02040502050405020303"/>
              </a:rPr>
              <a:t> </a:t>
            </a:r>
            <a:r>
              <a:rPr sz="2000" b="1" spc="-90" dirty="0" err="1">
                <a:latin typeface="Georgia" panose="02040502050405020303"/>
                <a:cs typeface="Georgia" panose="02040502050405020303"/>
              </a:rPr>
              <a:t>заслуги</a:t>
            </a:r>
            <a:r>
              <a:rPr sz="2000" b="1" spc="-90" dirty="0">
                <a:latin typeface="Georgia" panose="02040502050405020303"/>
                <a:cs typeface="Georgia" panose="02040502050405020303"/>
              </a:rPr>
              <a:t> </a:t>
            </a:r>
            <a:endParaRPr lang="ru-RU" sz="2000" b="1" spc="-90" dirty="0">
              <a:latin typeface="Georgia" panose="02040502050405020303"/>
              <a:cs typeface="Georgia" panose="02040502050405020303"/>
            </a:endParaRPr>
          </a:p>
          <a:p>
            <a:pPr marL="9525"/>
            <a:r>
              <a:rPr sz="2000" b="1" spc="-120" dirty="0" err="1">
                <a:latin typeface="Georgia" panose="02040502050405020303"/>
                <a:cs typeface="Georgia" panose="02040502050405020303"/>
              </a:rPr>
              <a:t>Золотой</a:t>
            </a:r>
            <a:r>
              <a:rPr sz="2000" b="1" spc="-120" dirty="0">
                <a:latin typeface="Georgia" panose="02040502050405020303"/>
                <a:cs typeface="Georgia" panose="02040502050405020303"/>
              </a:rPr>
              <a:t> </a:t>
            </a:r>
            <a:r>
              <a:rPr sz="2000" b="1" spc="-116" dirty="0">
                <a:latin typeface="Georgia" panose="02040502050405020303"/>
                <a:cs typeface="Georgia" panose="02040502050405020303"/>
              </a:rPr>
              <a:t>значок</a:t>
            </a:r>
            <a:r>
              <a:rPr sz="2000" b="1" spc="-113" dirty="0">
                <a:latin typeface="Georgia" panose="02040502050405020303"/>
                <a:cs typeface="Georgia" panose="02040502050405020303"/>
              </a:rPr>
              <a:t> </a:t>
            </a:r>
            <a:r>
              <a:rPr sz="2000" b="1" spc="-109" dirty="0">
                <a:solidFill>
                  <a:srgbClr val="C00000"/>
                </a:solidFill>
                <a:latin typeface="Georgia" panose="02040502050405020303"/>
                <a:cs typeface="Georgia" panose="02040502050405020303"/>
              </a:rPr>
              <a:t>ГТО!!</a:t>
            </a:r>
            <a:endParaRPr sz="2000" dirty="0">
              <a:latin typeface="Georgia" panose="02040502050405020303"/>
              <a:cs typeface="Georgia" panose="02040502050405020303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57150" y="133350"/>
            <a:ext cx="6743700" cy="1009892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1910715">
              <a:lnSpc>
                <a:spcPts val="2640"/>
              </a:lnSpc>
              <a:spcBef>
                <a:spcPts val="75"/>
              </a:spcBef>
              <a:tabLst>
                <a:tab pos="2646680" algn="l"/>
                <a:tab pos="3883025" algn="l"/>
              </a:tabLst>
            </a:pPr>
            <a:r>
              <a:rPr sz="2100" b="0" spc="-559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400" spc="79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rPr>
              <a:t>Как	</a:t>
            </a:r>
            <a:r>
              <a:rPr sz="2400" spc="98" dirty="0" err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rPr>
              <a:t>можно</a:t>
            </a:r>
            <a:r>
              <a:rPr lang="ru-RU" sz="2400" spc="98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rPr>
              <a:t> получить дополнительные баллы </a:t>
            </a:r>
            <a:br>
              <a:rPr lang="ru-RU" sz="1800" spc="98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rPr>
            </a:br>
            <a:r>
              <a:rPr lang="ru-RU" sz="1800" spc="98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rPr>
              <a:t>  </a:t>
            </a:r>
            <a:r>
              <a:rPr lang="ru-RU" sz="2400" spc="98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rPr>
              <a:t>(</a:t>
            </a:r>
            <a:r>
              <a:rPr lang="ru-RU" sz="2400" spc="98" dirty="0">
                <a:solidFill>
                  <a:srgbClr val="C00000"/>
                </a:solidFill>
                <a:uFill>
                  <a:solidFill>
                    <a:srgbClr val="000000"/>
                  </a:solidFill>
                </a:uFill>
              </a:rPr>
              <a:t>от 1 до 10 </a:t>
            </a:r>
            <a:r>
              <a:rPr lang="ru-RU" sz="2400" u="heavy" spc="98" dirty="0">
                <a:solidFill>
                  <a:srgbClr val="C00000"/>
                </a:solidFill>
                <a:uFill>
                  <a:solidFill>
                    <a:srgbClr val="000000"/>
                  </a:solidFill>
                </a:uFill>
              </a:rPr>
              <a:t>баллов</a:t>
            </a:r>
            <a:r>
              <a:rPr lang="ru-RU" sz="2400" u="heavy" spc="98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rPr>
              <a:t>)</a:t>
            </a:r>
            <a:endParaRPr sz="2400" dirty="0">
              <a:latin typeface="Times New Roman" panose="02020603050405020304"/>
              <a:cs typeface="Times New Roman" panose="02020603050405020304"/>
            </a:endParaRPr>
          </a:p>
        </p:txBody>
      </p:sp>
      <p:pic>
        <p:nvPicPr>
          <p:cNvPr id="6" name="Picture 2" descr="C:\Users\Оксана\Desktop\thumb_ege.png"/>
          <p:cNvPicPr>
            <a:picLocks noChangeAspect="1" noChangeArrowheads="1"/>
          </p:cNvPicPr>
          <p:nvPr/>
        </p:nvPicPr>
        <p:blipFill>
          <a:blip r:embed="rId1" cstate="print"/>
          <a:srcRect/>
          <a:stretch>
            <a:fillRect/>
          </a:stretch>
        </p:blipFill>
        <p:spPr bwMode="auto">
          <a:xfrm>
            <a:off x="228600" y="55721"/>
            <a:ext cx="1521068" cy="72092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-20021" y="88245"/>
            <a:ext cx="6743700" cy="647100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1910715" algn="ctr">
              <a:lnSpc>
                <a:spcPts val="2640"/>
              </a:lnSpc>
              <a:spcBef>
                <a:spcPts val="75"/>
              </a:spcBef>
              <a:tabLst>
                <a:tab pos="2646680" algn="l"/>
                <a:tab pos="3883025" algn="l"/>
              </a:tabLst>
            </a:pPr>
            <a:r>
              <a:rPr sz="2100" spc="-559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/>
                <a:cs typeface="Times New Roman" panose="02020603050405020304"/>
              </a:rPr>
              <a:t> </a:t>
            </a:r>
            <a:r>
              <a:rPr lang="ru-RU" sz="1800" spc="79" dirty="0">
                <a:uFill>
                  <a:solidFill>
                    <a:srgbClr val="000000"/>
                  </a:solidFill>
                </a:uFill>
              </a:rPr>
              <a:t>МЕДАЛЬ</a:t>
            </a:r>
            <a:br>
              <a:rPr lang="ru-RU" sz="1800" spc="79" dirty="0">
                <a:uFill>
                  <a:solidFill>
                    <a:srgbClr val="000000"/>
                  </a:solidFill>
                </a:uFill>
              </a:rPr>
            </a:br>
            <a:r>
              <a:rPr lang="ru-RU" sz="1800" spc="79" dirty="0">
                <a:uFill>
                  <a:solidFill>
                    <a:srgbClr val="000000"/>
                  </a:solidFill>
                </a:uFill>
              </a:rPr>
              <a:t> «За особые успехи в учении»</a:t>
            </a:r>
            <a:endParaRPr sz="1800" dirty="0">
              <a:latin typeface="Times New Roman" panose="02020603050405020304"/>
              <a:cs typeface="Times New Roman" panose="02020603050405020304"/>
            </a:endParaRPr>
          </a:p>
        </p:txBody>
      </p:sp>
      <p:pic>
        <p:nvPicPr>
          <p:cNvPr id="6" name="Picture 2" descr="C:\Users\Оксана\Desktop\thumb_ege.png"/>
          <p:cNvPicPr>
            <a:picLocks noChangeAspect="1" noChangeArrowheads="1"/>
          </p:cNvPicPr>
          <p:nvPr/>
        </p:nvPicPr>
        <p:blipFill>
          <a:blip r:embed="rId1" cstate="print"/>
          <a:srcRect/>
          <a:stretch>
            <a:fillRect/>
          </a:stretch>
        </p:blipFill>
        <p:spPr bwMode="auto">
          <a:xfrm>
            <a:off x="262585" y="125094"/>
            <a:ext cx="1521068" cy="720924"/>
          </a:xfrm>
          <a:prstGeom prst="rect">
            <a:avLst/>
          </a:prstGeom>
          <a:noFill/>
        </p:spPr>
      </p:pic>
      <p:pic>
        <p:nvPicPr>
          <p:cNvPr id="5122" name="Picture 2" descr="F:\2021-2022\ГИА в 2022 году\rssimg-848ef549c79467ff097ce59c1d1dcce3.jpeg"/>
          <p:cNvPicPr>
            <a:picLocks noChangeAspect="1" noChangeArrowheads="1"/>
          </p:cNvPicPr>
          <p:nvPr/>
        </p:nvPicPr>
        <p:blipFill rotWithShape="1">
          <a:blip r:embed="rId2" cstate="print"/>
          <a:srcRect l="20018" b="3148"/>
          <a:stretch>
            <a:fillRect/>
          </a:stretch>
        </p:blipFill>
        <p:spPr bwMode="auto">
          <a:xfrm>
            <a:off x="366905" y="1447418"/>
            <a:ext cx="2833496" cy="2286000"/>
          </a:xfrm>
          <a:prstGeom prst="rect">
            <a:avLst/>
          </a:prstGeom>
          <a:noFill/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602" y="1428750"/>
            <a:ext cx="2736056" cy="228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000252" y="261464"/>
            <a:ext cx="4710988" cy="356347"/>
          </a:xfrm>
          <a:prstGeom prst="rect">
            <a:avLst/>
          </a:prstGeom>
        </p:spPr>
        <p:txBody>
          <a:bodyPr vert="horz" wrap="square" lIns="0" tIns="10001" rIns="0" bIns="0" rtlCol="0">
            <a:spAutoFit/>
          </a:bodyPr>
          <a:lstStyle/>
          <a:p>
            <a:pPr marL="9525">
              <a:spcBef>
                <a:spcPts val="80"/>
              </a:spcBef>
            </a:pPr>
            <a:r>
              <a:rPr sz="2250" b="0" u="heavy" spc="-600" dirty="0">
                <a:uFill>
                  <a:solidFill>
                    <a:srgbClr val="FF0000"/>
                  </a:solidFill>
                </a:uFill>
                <a:latin typeface="Times New Roman" panose="02020603050405020304"/>
                <a:cs typeface="Times New Roman" panose="02020603050405020304"/>
              </a:rPr>
              <a:t> </a:t>
            </a:r>
            <a:r>
              <a:rPr lang="ru-RU" sz="22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Выставление отметок в аттестат</a:t>
            </a:r>
            <a:endParaRPr sz="225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2" descr="C:\Users\Оксана\Desktop\thumb_ege.png"/>
          <p:cNvPicPr>
            <a:picLocks noChangeAspect="1" noChangeArrowheads="1"/>
          </p:cNvPicPr>
          <p:nvPr/>
        </p:nvPicPr>
        <p:blipFill>
          <a:blip r:embed="rId1" cstate="print"/>
          <a:srcRect/>
          <a:stretch>
            <a:fillRect/>
          </a:stretch>
        </p:blipFill>
        <p:spPr bwMode="auto">
          <a:xfrm>
            <a:off x="146760" y="79176"/>
            <a:ext cx="1521068" cy="720924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907294" y="1048256"/>
            <a:ext cx="5493506" cy="30469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sz="2400" b="1" dirty="0"/>
              <a:t>Среднее арифметическое путём математического округления:</a:t>
            </a:r>
            <a:endParaRPr lang="ru-RU" sz="2400" b="1" dirty="0"/>
          </a:p>
          <a:p>
            <a:pPr algn="just"/>
            <a:endParaRPr lang="ru-RU" sz="2400" b="1" dirty="0"/>
          </a:p>
          <a:p>
            <a:pPr algn="just"/>
            <a:r>
              <a:rPr lang="ru-RU" sz="2400" b="1" dirty="0"/>
              <a:t>1, 2 полугодие, год 10 класса</a:t>
            </a:r>
            <a:endParaRPr lang="ru-RU" sz="2400" b="1" dirty="0"/>
          </a:p>
          <a:p>
            <a:pPr algn="just"/>
            <a:r>
              <a:rPr lang="ru-RU" sz="2400" b="1" dirty="0"/>
              <a:t>1, 2, полугодие, год 11 класса</a:t>
            </a:r>
            <a:endParaRPr lang="ru-RU" sz="2400" b="1" dirty="0"/>
          </a:p>
          <a:p>
            <a:pPr algn="just"/>
            <a:endParaRPr lang="ru-RU" sz="2400" b="1" dirty="0"/>
          </a:p>
          <a:p>
            <a:pPr algn="just"/>
            <a:r>
              <a:rPr lang="ru-RU" sz="2400" b="1" dirty="0"/>
              <a:t>Например:    3, 3, 3, 4, 4, 4 = 3,5  = </a:t>
            </a:r>
            <a:r>
              <a:rPr lang="ru-RU" sz="2400" b="1" dirty="0">
                <a:solidFill>
                  <a:srgbClr val="FF0000"/>
                </a:solidFill>
              </a:rPr>
              <a:t>4</a:t>
            </a:r>
            <a:endParaRPr lang="ru-RU" sz="2400" b="1" dirty="0">
              <a:solidFill>
                <a:srgbClr val="FF0000"/>
              </a:solidFill>
            </a:endParaRPr>
          </a:p>
          <a:p>
            <a:pPr algn="just"/>
            <a:r>
              <a:rPr lang="ru-RU" sz="2400" b="1" dirty="0"/>
              <a:t>                      3, 3, 3, 3, 4, 4 = 3,3  = </a:t>
            </a:r>
            <a:r>
              <a:rPr lang="ru-RU" sz="2400" b="1" dirty="0">
                <a:solidFill>
                  <a:srgbClr val="FF0000"/>
                </a:solidFill>
              </a:rPr>
              <a:t>3</a:t>
            </a:r>
            <a:endParaRPr lang="ru-RU" sz="24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5"/>
          <p:cNvSpPr/>
          <p:nvPr/>
        </p:nvSpPr>
        <p:spPr>
          <a:xfrm>
            <a:off x="5577841" y="4083367"/>
            <a:ext cx="446912" cy="417195"/>
          </a:xfrm>
          <a:prstGeom prst="rect">
            <a:avLst/>
          </a:prstGeom>
          <a:blipFill>
            <a:blip r:embed="rId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275034" y="926654"/>
            <a:ext cx="6307931" cy="286617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9525">
              <a:spcBef>
                <a:spcPts val="75"/>
              </a:spcBef>
            </a:pPr>
            <a:r>
              <a:rPr sz="1800" b="0" u="heavy" spc="-450" dirty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Times New Roman" panose="02020603050405020304"/>
                <a:cs typeface="Times New Roman" panose="02020603050405020304"/>
              </a:rPr>
              <a:t> </a:t>
            </a:r>
            <a:r>
              <a:rPr sz="1800" i="1" u="heavy" spc="206" dirty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Trebuchet MS" panose="020B0603020202020204"/>
                <a:cs typeface="Trebuchet MS" panose="020B0603020202020204"/>
              </a:rPr>
              <a:t>Приказ </a:t>
            </a:r>
            <a:r>
              <a:rPr sz="1800" i="1" u="heavy" spc="135" dirty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Trebuchet MS" panose="020B0603020202020204"/>
                <a:cs typeface="Trebuchet MS" panose="020B0603020202020204"/>
              </a:rPr>
              <a:t>Минпросвещения </a:t>
            </a:r>
            <a:r>
              <a:rPr sz="1800" i="1" u="heavy" spc="124" dirty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Trebuchet MS" panose="020B0603020202020204"/>
                <a:cs typeface="Trebuchet MS" panose="020B0603020202020204"/>
              </a:rPr>
              <a:t>России </a:t>
            </a:r>
            <a:r>
              <a:rPr sz="1800" i="1" u="heavy" spc="180" dirty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Trebuchet MS" panose="020B0603020202020204"/>
                <a:cs typeface="Trebuchet MS" panose="020B0603020202020204"/>
              </a:rPr>
              <a:t>и</a:t>
            </a:r>
            <a:r>
              <a:rPr sz="1800" i="1" u="heavy" spc="-217" dirty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Trebuchet MS" panose="020B0603020202020204"/>
                <a:cs typeface="Trebuchet MS" panose="020B0603020202020204"/>
              </a:rPr>
              <a:t> </a:t>
            </a:r>
            <a:r>
              <a:rPr sz="1800" i="1" u="heavy" spc="109" dirty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Trebuchet MS" panose="020B0603020202020204"/>
                <a:cs typeface="Trebuchet MS" panose="020B0603020202020204"/>
              </a:rPr>
              <a:t>Рособрнадзора</a:t>
            </a:r>
            <a:endParaRPr sz="1800" dirty="0">
              <a:latin typeface="Trebuchet MS" panose="020B0603020202020204"/>
              <a:cs typeface="Trebuchet MS" panose="020B0603020202020204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02630" y="1342063"/>
            <a:ext cx="6652737" cy="3320524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5715" algn="ctr">
              <a:spcBef>
                <a:spcPts val="75"/>
              </a:spcBef>
            </a:pPr>
            <a:r>
              <a:rPr sz="2000" u="heavy" spc="-450" dirty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Times New Roman" panose="02020603050405020304"/>
                <a:cs typeface="Times New Roman" panose="02020603050405020304"/>
              </a:rPr>
              <a:t> </a:t>
            </a:r>
            <a:r>
              <a:rPr b="1" i="1" u="heavy" spc="113" dirty="0" err="1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Trebuchet MS" panose="020B0603020202020204"/>
                <a:cs typeface="Trebuchet MS" panose="020B0603020202020204"/>
              </a:rPr>
              <a:t>от</a:t>
            </a:r>
            <a:r>
              <a:rPr b="1" i="1" u="heavy" spc="113" dirty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Trebuchet MS" panose="020B0603020202020204"/>
                <a:cs typeface="Trebuchet MS" panose="020B0603020202020204"/>
              </a:rPr>
              <a:t> </a:t>
            </a:r>
            <a:r>
              <a:rPr lang="ru-RU" b="1" i="1" u="heavy" spc="124" dirty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Trebuchet MS" panose="020B0603020202020204"/>
                <a:cs typeface="Trebuchet MS" panose="020B0603020202020204"/>
              </a:rPr>
              <a:t>04</a:t>
            </a:r>
            <a:r>
              <a:rPr b="1" i="1" u="heavy" spc="124" dirty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Trebuchet MS" panose="020B0603020202020204"/>
                <a:cs typeface="Trebuchet MS" panose="020B0603020202020204"/>
              </a:rPr>
              <a:t>.</a:t>
            </a:r>
            <a:r>
              <a:rPr lang="ru-RU" b="1" i="1" u="heavy" spc="124" dirty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Trebuchet MS" panose="020B0603020202020204"/>
                <a:cs typeface="Trebuchet MS" panose="020B0603020202020204"/>
              </a:rPr>
              <a:t>04</a:t>
            </a:r>
            <a:r>
              <a:rPr b="1" i="1" u="heavy" spc="124" dirty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Trebuchet MS" panose="020B0603020202020204"/>
                <a:cs typeface="Trebuchet MS" panose="020B0603020202020204"/>
              </a:rPr>
              <a:t>.20</a:t>
            </a:r>
            <a:r>
              <a:rPr lang="ru-RU" b="1" i="1" u="heavy" spc="124" dirty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Trebuchet MS" panose="020B0603020202020204"/>
                <a:cs typeface="Trebuchet MS" panose="020B0603020202020204"/>
              </a:rPr>
              <a:t>23</a:t>
            </a:r>
            <a:r>
              <a:rPr b="1" i="1" u="heavy" spc="124" dirty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Trebuchet MS" panose="020B0603020202020204"/>
                <a:cs typeface="Trebuchet MS" panose="020B0603020202020204"/>
              </a:rPr>
              <a:t> </a:t>
            </a:r>
            <a:r>
              <a:rPr b="1" i="1" u="heavy" spc="161" dirty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Trebuchet MS" panose="020B0603020202020204"/>
                <a:cs typeface="Trebuchet MS" panose="020B0603020202020204"/>
              </a:rPr>
              <a:t>№</a:t>
            </a:r>
            <a:r>
              <a:rPr lang="ru-RU" b="1" i="1" u="heavy" spc="161" dirty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Trebuchet MS" panose="020B0603020202020204"/>
                <a:cs typeface="Trebuchet MS" panose="020B0603020202020204"/>
              </a:rPr>
              <a:t>232</a:t>
            </a:r>
            <a:r>
              <a:rPr b="1" i="1" u="heavy" spc="161" dirty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Trebuchet MS" panose="020B0603020202020204"/>
                <a:cs typeface="Trebuchet MS" panose="020B0603020202020204"/>
              </a:rPr>
              <a:t>/</a:t>
            </a:r>
            <a:r>
              <a:rPr lang="ru-RU" b="1" i="1" u="heavy" spc="161" dirty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Trebuchet MS" panose="020B0603020202020204"/>
                <a:cs typeface="Trebuchet MS" panose="020B0603020202020204"/>
              </a:rPr>
              <a:t>551</a:t>
            </a:r>
            <a:r>
              <a:rPr b="1" i="1" u="heavy" spc="161" dirty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Trebuchet MS" panose="020B0603020202020204"/>
                <a:cs typeface="Trebuchet MS" panose="020B0603020202020204"/>
              </a:rPr>
              <a:t> </a:t>
            </a:r>
            <a:r>
              <a:rPr b="1" i="1" u="heavy" spc="41" dirty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Trebuchet MS" panose="020B0603020202020204"/>
                <a:cs typeface="Trebuchet MS" panose="020B0603020202020204"/>
              </a:rPr>
              <a:t>"Об</a:t>
            </a:r>
            <a:r>
              <a:rPr b="1" i="1" u="heavy" spc="-98" dirty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Trebuchet MS" panose="020B0603020202020204"/>
                <a:cs typeface="Trebuchet MS" panose="020B0603020202020204"/>
              </a:rPr>
              <a:t> </a:t>
            </a:r>
            <a:r>
              <a:rPr b="1" i="1" u="heavy" spc="131" dirty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Trebuchet MS" panose="020B0603020202020204"/>
                <a:cs typeface="Trebuchet MS" panose="020B0603020202020204"/>
              </a:rPr>
              <a:t>утверждении</a:t>
            </a:r>
            <a:endParaRPr dirty="0">
              <a:latin typeface="Trebuchet MS" panose="020B0603020202020204"/>
              <a:cs typeface="Trebuchet MS" panose="020B0603020202020204"/>
            </a:endParaRPr>
          </a:p>
          <a:p>
            <a:pPr marL="6985" algn="ctr"/>
            <a:r>
              <a:rPr u="heavy" spc="-450" dirty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Times New Roman" panose="02020603050405020304"/>
                <a:cs typeface="Times New Roman" panose="02020603050405020304"/>
              </a:rPr>
              <a:t> </a:t>
            </a:r>
            <a:r>
              <a:rPr b="1" i="1" u="heavy" spc="172" dirty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Trebuchet MS" panose="020B0603020202020204"/>
                <a:cs typeface="Trebuchet MS" panose="020B0603020202020204"/>
              </a:rPr>
              <a:t>Порядка </a:t>
            </a:r>
            <a:r>
              <a:rPr b="1" i="1" u="heavy" spc="105" dirty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Trebuchet MS" panose="020B0603020202020204"/>
                <a:cs typeface="Trebuchet MS" panose="020B0603020202020204"/>
              </a:rPr>
              <a:t>проведения </a:t>
            </a:r>
            <a:r>
              <a:rPr b="1" i="1" u="heavy" spc="101" dirty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Trebuchet MS" panose="020B0603020202020204"/>
                <a:cs typeface="Trebuchet MS" panose="020B0603020202020204"/>
              </a:rPr>
              <a:t>государственной</a:t>
            </a:r>
            <a:r>
              <a:rPr b="1" i="1" u="heavy" spc="-23" dirty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Trebuchet MS" panose="020B0603020202020204"/>
                <a:cs typeface="Trebuchet MS" panose="020B0603020202020204"/>
              </a:rPr>
              <a:t> </a:t>
            </a:r>
            <a:r>
              <a:rPr b="1" i="1" u="heavy" spc="79" dirty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Trebuchet MS" panose="020B0603020202020204"/>
                <a:cs typeface="Trebuchet MS" panose="020B0603020202020204"/>
              </a:rPr>
              <a:t>итоговой</a:t>
            </a:r>
            <a:endParaRPr dirty="0">
              <a:latin typeface="Trebuchet MS" panose="020B0603020202020204"/>
              <a:cs typeface="Trebuchet MS" panose="020B0603020202020204"/>
            </a:endParaRPr>
          </a:p>
          <a:p>
            <a:pPr marL="6985" algn="ctr"/>
            <a:r>
              <a:rPr u="heavy" spc="-450" dirty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Times New Roman" panose="02020603050405020304"/>
                <a:cs typeface="Times New Roman" panose="02020603050405020304"/>
              </a:rPr>
              <a:t> </a:t>
            </a:r>
            <a:r>
              <a:rPr b="1" i="1" u="heavy" spc="161" dirty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Trebuchet MS" panose="020B0603020202020204"/>
                <a:cs typeface="Trebuchet MS" panose="020B0603020202020204"/>
              </a:rPr>
              <a:t>аттестации </a:t>
            </a:r>
            <a:r>
              <a:rPr b="1" i="1" u="heavy" spc="116" dirty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Trebuchet MS" panose="020B0603020202020204"/>
                <a:cs typeface="Trebuchet MS" panose="020B0603020202020204"/>
              </a:rPr>
              <a:t>по </a:t>
            </a:r>
            <a:r>
              <a:rPr b="1" i="1" u="heavy" spc="124" dirty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Trebuchet MS" panose="020B0603020202020204"/>
                <a:cs typeface="Trebuchet MS" panose="020B0603020202020204"/>
              </a:rPr>
              <a:t>образовательным</a:t>
            </a:r>
            <a:r>
              <a:rPr b="1" i="1" u="heavy" spc="-71" dirty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Trebuchet MS" panose="020B0603020202020204"/>
                <a:cs typeface="Trebuchet MS" panose="020B0603020202020204"/>
              </a:rPr>
              <a:t> </a:t>
            </a:r>
            <a:r>
              <a:rPr b="1" i="1" u="heavy" spc="131" dirty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Trebuchet MS" panose="020B0603020202020204"/>
                <a:cs typeface="Trebuchet MS" panose="020B0603020202020204"/>
              </a:rPr>
              <a:t>программам</a:t>
            </a:r>
            <a:endParaRPr dirty="0">
              <a:latin typeface="Trebuchet MS" panose="020B0603020202020204"/>
              <a:cs typeface="Trebuchet MS" panose="020B0603020202020204"/>
            </a:endParaRPr>
          </a:p>
          <a:p>
            <a:pPr marL="4445" algn="ctr"/>
            <a:r>
              <a:rPr u="heavy" spc="-450" dirty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Times New Roman" panose="02020603050405020304"/>
                <a:cs typeface="Times New Roman" panose="02020603050405020304"/>
              </a:rPr>
              <a:t> </a:t>
            </a:r>
            <a:r>
              <a:rPr b="1" i="1" u="heavy" spc="56" dirty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Trebuchet MS" panose="020B0603020202020204"/>
                <a:cs typeface="Trebuchet MS" panose="020B0603020202020204"/>
              </a:rPr>
              <a:t>среднего </a:t>
            </a:r>
            <a:r>
              <a:rPr b="1" i="1" u="heavy" spc="53" dirty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Trebuchet MS" panose="020B0603020202020204"/>
                <a:cs typeface="Trebuchet MS" panose="020B0603020202020204"/>
              </a:rPr>
              <a:t>общего</a:t>
            </a:r>
            <a:r>
              <a:rPr b="1" i="1" u="heavy" spc="83" dirty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Trebuchet MS" panose="020B0603020202020204"/>
                <a:cs typeface="Trebuchet MS" panose="020B0603020202020204"/>
              </a:rPr>
              <a:t> </a:t>
            </a:r>
            <a:r>
              <a:rPr b="1" i="1" u="heavy" spc="120" dirty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Trebuchet MS" panose="020B0603020202020204"/>
                <a:cs typeface="Trebuchet MS" panose="020B0603020202020204"/>
              </a:rPr>
              <a:t>образования"</a:t>
            </a:r>
            <a:endParaRPr dirty="0">
              <a:latin typeface="Trebuchet MS" panose="020B0603020202020204"/>
              <a:cs typeface="Trebuchet MS" panose="020B0603020202020204"/>
            </a:endParaRPr>
          </a:p>
          <a:p>
            <a:pPr marL="138430" marR="125095" algn="ctr">
              <a:spcBef>
                <a:spcPts val="10"/>
              </a:spcBef>
            </a:pPr>
            <a:r>
              <a:rPr sz="2000" b="1" spc="34" dirty="0">
                <a:latin typeface="Georgia" panose="02040502050405020303"/>
                <a:cs typeface="Georgia" panose="02040502050405020303"/>
              </a:rPr>
              <a:t>к </a:t>
            </a:r>
            <a:r>
              <a:rPr sz="2000" b="1" spc="30" dirty="0">
                <a:latin typeface="Georgia" panose="02040502050405020303"/>
                <a:cs typeface="Georgia" panose="02040502050405020303"/>
              </a:rPr>
              <a:t>государственной </a:t>
            </a:r>
            <a:r>
              <a:rPr sz="2000" b="1" spc="11" dirty="0">
                <a:latin typeface="Georgia" panose="02040502050405020303"/>
                <a:cs typeface="Georgia" panose="02040502050405020303"/>
              </a:rPr>
              <a:t>итоговой </a:t>
            </a:r>
            <a:r>
              <a:rPr sz="2000" b="1" spc="41" dirty="0">
                <a:latin typeface="Georgia" panose="02040502050405020303"/>
                <a:cs typeface="Georgia" panose="02040502050405020303"/>
              </a:rPr>
              <a:t>аттестации </a:t>
            </a:r>
            <a:r>
              <a:rPr sz="2000" b="1" spc="49" dirty="0">
                <a:latin typeface="Georgia" panose="02040502050405020303"/>
                <a:cs typeface="Georgia" panose="02040502050405020303"/>
              </a:rPr>
              <a:t>допускаются  </a:t>
            </a:r>
            <a:r>
              <a:rPr sz="2000" b="1" spc="19" dirty="0">
                <a:latin typeface="Georgia" panose="02040502050405020303"/>
                <a:cs typeface="Georgia" panose="02040502050405020303"/>
              </a:rPr>
              <a:t>выпускники </a:t>
            </a:r>
            <a:r>
              <a:rPr sz="2000" b="1" spc="-30" dirty="0">
                <a:latin typeface="Georgia" panose="02040502050405020303"/>
                <a:cs typeface="Georgia" panose="02040502050405020303"/>
              </a:rPr>
              <a:t>ОУ, </a:t>
            </a:r>
            <a:r>
              <a:rPr sz="2000" b="1" spc="11" dirty="0">
                <a:latin typeface="Georgia" panose="02040502050405020303"/>
                <a:cs typeface="Georgia" panose="02040502050405020303"/>
              </a:rPr>
              <a:t>имеющие </a:t>
            </a:r>
            <a:r>
              <a:rPr sz="2000" b="1" spc="30" dirty="0">
                <a:latin typeface="Georgia" panose="02040502050405020303"/>
                <a:cs typeface="Georgia" panose="02040502050405020303"/>
              </a:rPr>
              <a:t>годовые </a:t>
            </a:r>
            <a:r>
              <a:rPr sz="2000" b="1" spc="53" dirty="0">
                <a:latin typeface="Georgia" panose="02040502050405020303"/>
                <a:cs typeface="Georgia" panose="02040502050405020303"/>
              </a:rPr>
              <a:t>отметки </a:t>
            </a:r>
            <a:r>
              <a:rPr sz="2000" b="1" spc="-15" dirty="0">
                <a:latin typeface="Georgia" panose="02040502050405020303"/>
                <a:cs typeface="Georgia" panose="02040502050405020303"/>
              </a:rPr>
              <a:t>по </a:t>
            </a:r>
            <a:r>
              <a:rPr sz="2000" b="1" spc="56" dirty="0">
                <a:latin typeface="Georgia" panose="02040502050405020303"/>
                <a:cs typeface="Georgia" panose="02040502050405020303"/>
              </a:rPr>
              <a:t>всем  </a:t>
            </a:r>
            <a:r>
              <a:rPr sz="2000" b="1" dirty="0">
                <a:latin typeface="Georgia" panose="02040502050405020303"/>
                <a:cs typeface="Georgia" panose="02040502050405020303"/>
              </a:rPr>
              <a:t>общеобразовательным </a:t>
            </a:r>
            <a:r>
              <a:rPr sz="2000" b="1" spc="45" dirty="0">
                <a:latin typeface="Georgia" panose="02040502050405020303"/>
                <a:cs typeface="Georgia" panose="02040502050405020303"/>
              </a:rPr>
              <a:t>предметам </a:t>
            </a:r>
            <a:r>
              <a:rPr sz="2000" b="1" spc="8" dirty="0">
                <a:latin typeface="Georgia" panose="02040502050405020303"/>
                <a:cs typeface="Georgia" panose="02040502050405020303"/>
              </a:rPr>
              <a:t>учебного </a:t>
            </a:r>
            <a:r>
              <a:rPr sz="2000" b="1" spc="-45" dirty="0">
                <a:latin typeface="Georgia" panose="02040502050405020303"/>
                <a:cs typeface="Georgia" panose="02040502050405020303"/>
              </a:rPr>
              <a:t>плана </a:t>
            </a:r>
            <a:r>
              <a:rPr sz="2000" b="1" spc="-23" dirty="0">
                <a:latin typeface="Georgia" panose="02040502050405020303"/>
                <a:cs typeface="Georgia" panose="02040502050405020303"/>
              </a:rPr>
              <a:t>за  </a:t>
            </a:r>
            <a:r>
              <a:rPr sz="2000" b="1" spc="195" dirty="0">
                <a:latin typeface="Georgia" panose="02040502050405020303"/>
                <a:cs typeface="Georgia" panose="02040502050405020303"/>
              </a:rPr>
              <a:t>10/11</a:t>
            </a:r>
            <a:r>
              <a:rPr sz="2000" b="1" spc="120" dirty="0">
                <a:latin typeface="Georgia" panose="02040502050405020303"/>
                <a:cs typeface="Georgia" panose="02040502050405020303"/>
              </a:rPr>
              <a:t> </a:t>
            </a:r>
            <a:r>
              <a:rPr sz="2000" b="1" dirty="0">
                <a:latin typeface="Georgia" panose="02040502050405020303"/>
                <a:cs typeface="Georgia" panose="02040502050405020303"/>
              </a:rPr>
              <a:t>класс</a:t>
            </a:r>
            <a:endParaRPr sz="2000" dirty="0">
              <a:latin typeface="Georgia" panose="02040502050405020303"/>
              <a:cs typeface="Georgia" panose="02040502050405020303"/>
            </a:endParaRPr>
          </a:p>
          <a:p>
            <a:pPr marL="9525" marR="3810" algn="ctr">
              <a:lnSpc>
                <a:spcPts val="2520"/>
              </a:lnSpc>
              <a:spcBef>
                <a:spcPts val="70"/>
              </a:spcBef>
            </a:pPr>
            <a:r>
              <a:rPr sz="2000" b="1" spc="-8" dirty="0">
                <a:solidFill>
                  <a:srgbClr val="C00000"/>
                </a:solidFill>
                <a:latin typeface="Georgia" panose="02040502050405020303"/>
                <a:cs typeface="Georgia" panose="02040502050405020303"/>
              </a:rPr>
              <a:t>не </a:t>
            </a:r>
            <a:r>
              <a:rPr sz="2000" b="1" spc="-15" dirty="0">
                <a:solidFill>
                  <a:srgbClr val="C00000"/>
                </a:solidFill>
                <a:latin typeface="Georgia" panose="02040502050405020303"/>
                <a:cs typeface="Georgia" panose="02040502050405020303"/>
              </a:rPr>
              <a:t>ниже </a:t>
            </a:r>
            <a:r>
              <a:rPr sz="2000" b="1" spc="23" dirty="0">
                <a:solidFill>
                  <a:srgbClr val="C00000"/>
                </a:solidFill>
                <a:latin typeface="Georgia" panose="02040502050405020303"/>
                <a:cs typeface="Georgia" panose="02040502050405020303"/>
              </a:rPr>
              <a:t>удовлетворительных </a:t>
            </a:r>
            <a:r>
              <a:rPr sz="2000" b="1" spc="-38" dirty="0">
                <a:solidFill>
                  <a:srgbClr val="C00000"/>
                </a:solidFill>
                <a:latin typeface="Georgia" panose="02040502050405020303"/>
                <a:cs typeface="Georgia" panose="02040502050405020303"/>
              </a:rPr>
              <a:t>и </a:t>
            </a:r>
            <a:r>
              <a:rPr sz="2000" b="1" spc="-15" dirty="0">
                <a:solidFill>
                  <a:srgbClr val="C00000"/>
                </a:solidFill>
                <a:latin typeface="Georgia" panose="02040502050405020303"/>
                <a:cs typeface="Georgia" panose="02040502050405020303"/>
              </a:rPr>
              <a:t>получивших  </a:t>
            </a:r>
            <a:r>
              <a:rPr sz="2000" b="1" spc="-34" dirty="0">
                <a:solidFill>
                  <a:srgbClr val="C00000"/>
                </a:solidFill>
                <a:latin typeface="Georgia" panose="02040502050405020303"/>
                <a:cs typeface="Georgia" panose="02040502050405020303"/>
              </a:rPr>
              <a:t>ЗАЧЕТ </a:t>
            </a:r>
            <a:r>
              <a:rPr sz="2000" b="1" spc="-26" dirty="0">
                <a:solidFill>
                  <a:srgbClr val="C00000"/>
                </a:solidFill>
                <a:latin typeface="Georgia" panose="02040502050405020303"/>
                <a:cs typeface="Georgia" panose="02040502050405020303"/>
              </a:rPr>
              <a:t>за </a:t>
            </a:r>
            <a:r>
              <a:rPr sz="2000" b="1" spc="26" dirty="0">
                <a:solidFill>
                  <a:srgbClr val="C00000"/>
                </a:solidFill>
                <a:latin typeface="Georgia" panose="02040502050405020303"/>
                <a:cs typeface="Georgia" panose="02040502050405020303"/>
              </a:rPr>
              <a:t>итоговое</a:t>
            </a:r>
            <a:r>
              <a:rPr sz="2000" b="1" spc="53" dirty="0">
                <a:solidFill>
                  <a:srgbClr val="C00000"/>
                </a:solidFill>
                <a:latin typeface="Georgia" panose="02040502050405020303"/>
                <a:cs typeface="Georgia" panose="02040502050405020303"/>
              </a:rPr>
              <a:t> </a:t>
            </a:r>
            <a:r>
              <a:rPr sz="2000" b="1" spc="-4" dirty="0">
                <a:solidFill>
                  <a:srgbClr val="C00000"/>
                </a:solidFill>
                <a:latin typeface="Georgia" panose="02040502050405020303"/>
                <a:cs typeface="Georgia" panose="02040502050405020303"/>
              </a:rPr>
              <a:t>сочинение.</a:t>
            </a:r>
            <a:endParaRPr sz="2000" dirty="0">
              <a:solidFill>
                <a:srgbClr val="C00000"/>
              </a:solidFill>
              <a:latin typeface="Georgia" panose="02040502050405020303"/>
              <a:cs typeface="Georgia" panose="02040502050405020303"/>
            </a:endParaRPr>
          </a:p>
        </p:txBody>
      </p:sp>
      <p:pic>
        <p:nvPicPr>
          <p:cNvPr id="11" name="Picture 2" descr="C:\Users\Оксана\Desktop\thumb_ege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6215" y="76938"/>
            <a:ext cx="1521068" cy="72092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22886" y="1328516"/>
            <a:ext cx="5894069" cy="2122536"/>
          </a:xfrm>
          <a:prstGeom prst="rect">
            <a:avLst/>
          </a:prstGeom>
        </p:spPr>
        <p:txBody>
          <a:bodyPr vert="horz" wrap="square" lIns="0" tIns="100489" rIns="0" bIns="0" rtlCol="0">
            <a:spAutoFit/>
          </a:bodyPr>
          <a:lstStyle/>
          <a:p>
            <a:pPr marL="139700">
              <a:spcBef>
                <a:spcPts val="790"/>
              </a:spcBef>
            </a:pPr>
            <a:r>
              <a:rPr sz="1350" b="1" u="heavy" spc="-19" dirty="0">
                <a:solidFill>
                  <a:srgbClr val="800000"/>
                </a:solidFill>
                <a:uFill>
                  <a:solidFill>
                    <a:srgbClr val="800000"/>
                  </a:solidFill>
                </a:uFill>
                <a:latin typeface="Georgia" panose="02040502050405020303"/>
                <a:cs typeface="Georgia" panose="02040502050405020303"/>
              </a:rPr>
              <a:t>fipi.ru</a:t>
            </a:r>
            <a:r>
              <a:rPr sz="1350" b="1" spc="-19" dirty="0">
                <a:solidFill>
                  <a:srgbClr val="800000"/>
                </a:solidFill>
                <a:latin typeface="Georgia" panose="02040502050405020303"/>
                <a:cs typeface="Georgia" panose="02040502050405020303"/>
              </a:rPr>
              <a:t> </a:t>
            </a:r>
            <a:r>
              <a:rPr sz="1350" b="1" spc="-26" dirty="0">
                <a:solidFill>
                  <a:srgbClr val="404040"/>
                </a:solidFill>
                <a:latin typeface="Georgia" panose="02040502050405020303"/>
                <a:cs typeface="Georgia" panose="02040502050405020303"/>
              </a:rPr>
              <a:t>- </a:t>
            </a:r>
            <a:r>
              <a:rPr sz="1350" b="1" spc="-4" dirty="0">
                <a:solidFill>
                  <a:srgbClr val="404040"/>
                </a:solidFill>
                <a:latin typeface="Georgia" panose="02040502050405020303"/>
                <a:cs typeface="Georgia" panose="02040502050405020303"/>
              </a:rPr>
              <a:t>Федеральный </a:t>
            </a:r>
            <a:r>
              <a:rPr sz="1350" b="1" spc="53" dirty="0">
                <a:solidFill>
                  <a:srgbClr val="404040"/>
                </a:solidFill>
                <a:latin typeface="Georgia" panose="02040502050405020303"/>
                <a:cs typeface="Georgia" panose="02040502050405020303"/>
              </a:rPr>
              <a:t>институт </a:t>
            </a:r>
            <a:r>
              <a:rPr sz="1350" b="1" spc="15" dirty="0">
                <a:solidFill>
                  <a:srgbClr val="404040"/>
                </a:solidFill>
                <a:latin typeface="Georgia" panose="02040502050405020303"/>
                <a:cs typeface="Georgia" panose="02040502050405020303"/>
              </a:rPr>
              <a:t>педагогических</a:t>
            </a:r>
            <a:r>
              <a:rPr sz="1350" b="1" spc="293" dirty="0">
                <a:solidFill>
                  <a:srgbClr val="404040"/>
                </a:solidFill>
                <a:latin typeface="Georgia" panose="02040502050405020303"/>
                <a:cs typeface="Georgia" panose="02040502050405020303"/>
              </a:rPr>
              <a:t> </a:t>
            </a:r>
            <a:r>
              <a:rPr sz="1350" b="1" spc="-8" dirty="0">
                <a:solidFill>
                  <a:srgbClr val="404040"/>
                </a:solidFill>
                <a:latin typeface="Georgia" panose="02040502050405020303"/>
                <a:cs typeface="Georgia" panose="02040502050405020303"/>
              </a:rPr>
              <a:t>измерений</a:t>
            </a:r>
            <a:endParaRPr sz="1350" dirty="0">
              <a:latin typeface="Georgia" panose="02040502050405020303"/>
              <a:cs typeface="Georgia" panose="02040502050405020303"/>
            </a:endParaRPr>
          </a:p>
          <a:p>
            <a:pPr algn="ctr">
              <a:spcBef>
                <a:spcPts val="725"/>
              </a:spcBef>
              <a:tabLst>
                <a:tab pos="4353560" algn="l"/>
              </a:tabLst>
            </a:pPr>
            <a:r>
              <a:rPr sz="1350" b="1" u="heavy" spc="-11" dirty="0">
                <a:solidFill>
                  <a:srgbClr val="800000"/>
                </a:solidFill>
                <a:uFill>
                  <a:solidFill>
                    <a:srgbClr val="800000"/>
                  </a:solidFill>
                </a:uFill>
                <a:latin typeface="Georgia" panose="02040502050405020303"/>
                <a:cs typeface="Georgia" panose="02040502050405020303"/>
              </a:rPr>
              <a:t>ege.edu.ru</a:t>
            </a:r>
            <a:r>
              <a:rPr sz="1350" b="1" spc="-11" dirty="0">
                <a:solidFill>
                  <a:srgbClr val="800000"/>
                </a:solidFill>
                <a:latin typeface="Georgia" panose="02040502050405020303"/>
                <a:cs typeface="Georgia" panose="02040502050405020303"/>
              </a:rPr>
              <a:t>  </a:t>
            </a:r>
            <a:r>
              <a:rPr sz="1350" b="1" spc="-26" dirty="0">
                <a:solidFill>
                  <a:srgbClr val="404040"/>
                </a:solidFill>
                <a:latin typeface="Georgia" panose="02040502050405020303"/>
                <a:cs typeface="Georgia" panose="02040502050405020303"/>
              </a:rPr>
              <a:t>-</a:t>
            </a:r>
            <a:r>
              <a:rPr sz="1350" b="1" spc="-49" dirty="0">
                <a:solidFill>
                  <a:srgbClr val="404040"/>
                </a:solidFill>
                <a:latin typeface="Georgia" panose="02040502050405020303"/>
                <a:cs typeface="Georgia" panose="02040502050405020303"/>
              </a:rPr>
              <a:t> </a:t>
            </a:r>
            <a:r>
              <a:rPr sz="1350" b="1" spc="-23" dirty="0">
                <a:solidFill>
                  <a:srgbClr val="404040"/>
                </a:solidFill>
                <a:latin typeface="Georgia" panose="02040502050405020303"/>
                <a:cs typeface="Georgia" panose="02040502050405020303"/>
              </a:rPr>
              <a:t>Официальный</a:t>
            </a:r>
            <a:r>
              <a:rPr sz="1350" b="1" spc="120" dirty="0">
                <a:solidFill>
                  <a:srgbClr val="404040"/>
                </a:solidFill>
                <a:latin typeface="Georgia" panose="02040502050405020303"/>
                <a:cs typeface="Georgia" panose="02040502050405020303"/>
              </a:rPr>
              <a:t> </a:t>
            </a:r>
            <a:r>
              <a:rPr sz="1350" b="1" spc="-11" dirty="0">
                <a:solidFill>
                  <a:srgbClr val="404040"/>
                </a:solidFill>
                <a:latin typeface="Georgia" panose="02040502050405020303"/>
                <a:cs typeface="Georgia" panose="02040502050405020303"/>
              </a:rPr>
              <a:t>информационный	портал</a:t>
            </a:r>
            <a:r>
              <a:rPr sz="1350" b="1" spc="105" dirty="0">
                <a:solidFill>
                  <a:srgbClr val="404040"/>
                </a:solidFill>
                <a:latin typeface="Georgia" panose="02040502050405020303"/>
                <a:cs typeface="Georgia" panose="02040502050405020303"/>
              </a:rPr>
              <a:t> </a:t>
            </a:r>
            <a:r>
              <a:rPr sz="1350" b="1" spc="4" dirty="0">
                <a:solidFill>
                  <a:srgbClr val="404040"/>
                </a:solidFill>
                <a:latin typeface="Georgia" panose="02040502050405020303"/>
                <a:cs typeface="Georgia" panose="02040502050405020303"/>
              </a:rPr>
              <a:t>ЕГЭ</a:t>
            </a:r>
            <a:endParaRPr sz="1350" dirty="0">
              <a:latin typeface="Georgia" panose="02040502050405020303"/>
              <a:cs typeface="Georgia" panose="02040502050405020303"/>
            </a:endParaRPr>
          </a:p>
          <a:p>
            <a:pPr marL="167005" marR="159385" algn="ctr">
              <a:spcBef>
                <a:spcPts val="810"/>
              </a:spcBef>
              <a:tabLst>
                <a:tab pos="5004435" algn="l"/>
              </a:tabLst>
            </a:pPr>
            <a:r>
              <a:rPr sz="1350" b="1" u="heavy" spc="-26" dirty="0">
                <a:solidFill>
                  <a:srgbClr val="800000"/>
                </a:solidFill>
                <a:uFill>
                  <a:solidFill>
                    <a:srgbClr val="800000"/>
                  </a:solidFill>
                </a:uFill>
                <a:latin typeface="Georgia" panose="02040502050405020303"/>
                <a:cs typeface="Georgia" panose="02040502050405020303"/>
              </a:rPr>
              <a:t>obrnadzor.gov.ru</a:t>
            </a:r>
            <a:r>
              <a:rPr sz="1350" b="1" spc="-26" dirty="0">
                <a:solidFill>
                  <a:srgbClr val="800000"/>
                </a:solidFill>
                <a:latin typeface="Georgia" panose="02040502050405020303"/>
                <a:cs typeface="Georgia" panose="02040502050405020303"/>
              </a:rPr>
              <a:t> </a:t>
            </a:r>
            <a:r>
              <a:rPr sz="1350" b="1" spc="-26" dirty="0">
                <a:solidFill>
                  <a:srgbClr val="404040"/>
                </a:solidFill>
                <a:latin typeface="Georgia" panose="02040502050405020303"/>
                <a:cs typeface="Georgia" panose="02040502050405020303"/>
              </a:rPr>
              <a:t>- </a:t>
            </a:r>
            <a:r>
              <a:rPr sz="1350" b="1" spc="-8" dirty="0">
                <a:solidFill>
                  <a:srgbClr val="404040"/>
                </a:solidFill>
                <a:latin typeface="Georgia" panose="02040502050405020303"/>
                <a:cs typeface="Georgia" panose="02040502050405020303"/>
              </a:rPr>
              <a:t>Федеральная </a:t>
            </a:r>
            <a:r>
              <a:rPr sz="1350" b="1" spc="-4" dirty="0">
                <a:solidFill>
                  <a:srgbClr val="404040"/>
                </a:solidFill>
                <a:latin typeface="Georgia" panose="02040502050405020303"/>
                <a:cs typeface="Georgia" panose="02040502050405020303"/>
              </a:rPr>
              <a:t>служба </a:t>
            </a:r>
            <a:r>
              <a:rPr sz="1350" b="1" spc="240" dirty="0">
                <a:solidFill>
                  <a:srgbClr val="404040"/>
                </a:solidFill>
                <a:latin typeface="Georgia" panose="02040502050405020303"/>
                <a:cs typeface="Georgia" panose="02040502050405020303"/>
              </a:rPr>
              <a:t> </a:t>
            </a:r>
            <a:r>
              <a:rPr sz="1350" b="1" spc="-15" dirty="0">
                <a:solidFill>
                  <a:srgbClr val="404040"/>
                </a:solidFill>
                <a:latin typeface="Georgia" panose="02040502050405020303"/>
                <a:cs typeface="Georgia" panose="02040502050405020303"/>
              </a:rPr>
              <a:t>по</a:t>
            </a:r>
            <a:r>
              <a:rPr sz="1350" b="1" spc="127" dirty="0">
                <a:solidFill>
                  <a:srgbClr val="404040"/>
                </a:solidFill>
                <a:latin typeface="Georgia" panose="02040502050405020303"/>
                <a:cs typeface="Georgia" panose="02040502050405020303"/>
              </a:rPr>
              <a:t> </a:t>
            </a:r>
            <a:r>
              <a:rPr sz="1350" b="1" spc="8" dirty="0">
                <a:solidFill>
                  <a:srgbClr val="404040"/>
                </a:solidFill>
                <a:latin typeface="Georgia" panose="02040502050405020303"/>
                <a:cs typeface="Georgia" panose="02040502050405020303"/>
              </a:rPr>
              <a:t>надзору	</a:t>
            </a:r>
            <a:r>
              <a:rPr sz="1350" b="1" spc="38" dirty="0">
                <a:solidFill>
                  <a:srgbClr val="404040"/>
                </a:solidFill>
                <a:latin typeface="Georgia" panose="02040502050405020303"/>
                <a:cs typeface="Georgia" panose="02040502050405020303"/>
              </a:rPr>
              <a:t>в </a:t>
            </a:r>
            <a:r>
              <a:rPr sz="1350" b="1" spc="4" dirty="0">
                <a:solidFill>
                  <a:srgbClr val="404040"/>
                </a:solidFill>
                <a:latin typeface="Georgia" panose="02040502050405020303"/>
                <a:cs typeface="Georgia" panose="02040502050405020303"/>
              </a:rPr>
              <a:t>сфере  </a:t>
            </a:r>
            <a:r>
              <a:rPr sz="1350" b="1" spc="-15" dirty="0">
                <a:solidFill>
                  <a:srgbClr val="404040"/>
                </a:solidFill>
                <a:latin typeface="Georgia" panose="02040502050405020303"/>
                <a:cs typeface="Georgia" panose="02040502050405020303"/>
              </a:rPr>
              <a:t>образования </a:t>
            </a:r>
            <a:r>
              <a:rPr sz="1350" b="1" spc="-26" dirty="0">
                <a:solidFill>
                  <a:srgbClr val="404040"/>
                </a:solidFill>
                <a:latin typeface="Georgia" panose="02040502050405020303"/>
                <a:cs typeface="Georgia" panose="02040502050405020303"/>
              </a:rPr>
              <a:t>и</a:t>
            </a:r>
            <a:r>
              <a:rPr sz="1350" b="1" spc="-94" dirty="0">
                <a:solidFill>
                  <a:srgbClr val="404040"/>
                </a:solidFill>
                <a:latin typeface="Georgia" panose="02040502050405020303"/>
                <a:cs typeface="Georgia" panose="02040502050405020303"/>
              </a:rPr>
              <a:t> </a:t>
            </a:r>
            <a:r>
              <a:rPr sz="1350" b="1" spc="4" dirty="0">
                <a:solidFill>
                  <a:srgbClr val="404040"/>
                </a:solidFill>
                <a:latin typeface="Georgia" panose="02040502050405020303"/>
                <a:cs typeface="Georgia" panose="02040502050405020303"/>
              </a:rPr>
              <a:t>науки</a:t>
            </a:r>
            <a:endParaRPr sz="1350" dirty="0">
              <a:latin typeface="Georgia" panose="02040502050405020303"/>
              <a:cs typeface="Georgia" panose="02040502050405020303"/>
            </a:endParaRPr>
          </a:p>
          <a:p>
            <a:pPr algn="ctr">
              <a:spcBef>
                <a:spcPts val="810"/>
              </a:spcBef>
            </a:pPr>
            <a:r>
              <a:rPr sz="1350" b="1" u="heavy" spc="-19" dirty="0">
                <a:solidFill>
                  <a:srgbClr val="800000"/>
                </a:solidFill>
                <a:uFill>
                  <a:solidFill>
                    <a:srgbClr val="800000"/>
                  </a:solidFill>
                </a:uFill>
                <a:latin typeface="Georgia" panose="02040502050405020303"/>
                <a:cs typeface="Georgia" panose="02040502050405020303"/>
                <a:hlinkClick r:id="rId1"/>
              </a:rPr>
              <a:t>www.rustest.ru</a:t>
            </a:r>
            <a:r>
              <a:rPr sz="1350" b="1" spc="-19" dirty="0">
                <a:solidFill>
                  <a:srgbClr val="800000"/>
                </a:solidFill>
                <a:latin typeface="Georgia" panose="02040502050405020303"/>
                <a:cs typeface="Georgia" panose="02040502050405020303"/>
                <a:hlinkClick r:id="rId1"/>
              </a:rPr>
              <a:t> </a:t>
            </a:r>
            <a:r>
              <a:rPr sz="1350" b="1" spc="-26" dirty="0">
                <a:solidFill>
                  <a:srgbClr val="404040"/>
                </a:solidFill>
                <a:latin typeface="Georgia" panose="02040502050405020303"/>
                <a:cs typeface="Georgia" panose="02040502050405020303"/>
              </a:rPr>
              <a:t>- </a:t>
            </a:r>
            <a:r>
              <a:rPr sz="1350" b="1" spc="-23" dirty="0">
                <a:solidFill>
                  <a:srgbClr val="404040"/>
                </a:solidFill>
                <a:latin typeface="Georgia" panose="02040502050405020303"/>
                <a:cs typeface="Georgia" panose="02040502050405020303"/>
              </a:rPr>
              <a:t>Официальный </a:t>
            </a:r>
            <a:r>
              <a:rPr sz="1350" b="1" spc="34" dirty="0">
                <a:solidFill>
                  <a:srgbClr val="404040"/>
                </a:solidFill>
                <a:latin typeface="Georgia" panose="02040502050405020303"/>
                <a:cs typeface="Georgia" panose="02040502050405020303"/>
              </a:rPr>
              <a:t>сайт </a:t>
            </a:r>
            <a:r>
              <a:rPr sz="1350" b="1" spc="-4" dirty="0">
                <a:solidFill>
                  <a:srgbClr val="404040"/>
                </a:solidFill>
                <a:latin typeface="Georgia" panose="02040502050405020303"/>
                <a:cs typeface="Georgia" panose="02040502050405020303"/>
              </a:rPr>
              <a:t>Федерального</a:t>
            </a:r>
            <a:r>
              <a:rPr sz="1350" b="1" spc="-41" dirty="0">
                <a:solidFill>
                  <a:srgbClr val="404040"/>
                </a:solidFill>
                <a:latin typeface="Georgia" panose="02040502050405020303"/>
                <a:cs typeface="Georgia" panose="02040502050405020303"/>
              </a:rPr>
              <a:t> </a:t>
            </a:r>
            <a:r>
              <a:rPr sz="1350" b="1" spc="15" dirty="0">
                <a:solidFill>
                  <a:srgbClr val="404040"/>
                </a:solidFill>
                <a:latin typeface="Georgia" panose="02040502050405020303"/>
                <a:cs typeface="Georgia" panose="02040502050405020303"/>
              </a:rPr>
              <a:t>центра</a:t>
            </a:r>
            <a:endParaRPr sz="1350" dirty="0">
              <a:latin typeface="Georgia" panose="02040502050405020303"/>
              <a:cs typeface="Georgia" panose="02040502050405020303"/>
            </a:endParaRPr>
          </a:p>
          <a:p>
            <a:pPr marL="635" algn="ctr"/>
            <a:r>
              <a:rPr lang="ru-RU" sz="1350" b="1" spc="15" dirty="0">
                <a:solidFill>
                  <a:srgbClr val="404040"/>
                </a:solidFill>
                <a:latin typeface="Georgia" panose="02040502050405020303"/>
                <a:cs typeface="Georgia" panose="02040502050405020303"/>
              </a:rPr>
              <a:t>Т</a:t>
            </a:r>
            <a:r>
              <a:rPr sz="1350" b="1" spc="15" dirty="0" err="1">
                <a:solidFill>
                  <a:srgbClr val="404040"/>
                </a:solidFill>
                <a:latin typeface="Georgia" panose="02040502050405020303"/>
                <a:cs typeface="Georgia" panose="02040502050405020303"/>
              </a:rPr>
              <a:t>естирования</a:t>
            </a:r>
            <a:endParaRPr sz="1350" dirty="0">
              <a:latin typeface="Georgia" panose="02040502050405020303"/>
              <a:cs typeface="Georgia" panose="02040502050405020303"/>
            </a:endParaRPr>
          </a:p>
          <a:p>
            <a:pPr algn="ctr">
              <a:spcBef>
                <a:spcPts val="545"/>
              </a:spcBef>
              <a:tabLst>
                <a:tab pos="4705985" algn="l"/>
              </a:tabLst>
            </a:pPr>
            <a:r>
              <a:rPr sz="1350" b="1" u="heavy" spc="-11" dirty="0">
                <a:solidFill>
                  <a:srgbClr val="800000"/>
                </a:solidFill>
                <a:uFill>
                  <a:solidFill>
                    <a:srgbClr val="800000"/>
                  </a:solidFill>
                </a:uFill>
                <a:latin typeface="Georgia" panose="02040502050405020303"/>
                <a:cs typeface="Georgia" panose="02040502050405020303"/>
              </a:rPr>
              <a:t>mon.gov.ru</a:t>
            </a:r>
            <a:r>
              <a:rPr sz="1350" b="1" spc="-11" dirty="0">
                <a:solidFill>
                  <a:srgbClr val="800000"/>
                </a:solidFill>
                <a:latin typeface="Georgia" panose="02040502050405020303"/>
                <a:cs typeface="Georgia" panose="02040502050405020303"/>
              </a:rPr>
              <a:t> </a:t>
            </a:r>
            <a:r>
              <a:rPr sz="1350" b="1" spc="-26" dirty="0">
                <a:solidFill>
                  <a:srgbClr val="404040"/>
                </a:solidFill>
                <a:latin typeface="Georgia" panose="02040502050405020303"/>
                <a:cs typeface="Georgia" panose="02040502050405020303"/>
              </a:rPr>
              <a:t>-  </a:t>
            </a:r>
            <a:r>
              <a:rPr sz="1350" b="1" spc="11" dirty="0">
                <a:solidFill>
                  <a:srgbClr val="404040"/>
                </a:solidFill>
                <a:latin typeface="Georgia" panose="02040502050405020303"/>
                <a:cs typeface="Georgia" panose="02040502050405020303"/>
              </a:rPr>
              <a:t>Министерство </a:t>
            </a:r>
            <a:r>
              <a:rPr sz="1350" b="1" spc="-15" dirty="0">
                <a:solidFill>
                  <a:srgbClr val="404040"/>
                </a:solidFill>
                <a:latin typeface="Georgia" panose="02040502050405020303"/>
                <a:cs typeface="Georgia" panose="02040502050405020303"/>
              </a:rPr>
              <a:t>образования</a:t>
            </a:r>
            <a:r>
              <a:rPr sz="1350" b="1" spc="210" dirty="0">
                <a:solidFill>
                  <a:srgbClr val="404040"/>
                </a:solidFill>
                <a:latin typeface="Georgia" panose="02040502050405020303"/>
                <a:cs typeface="Georgia" panose="02040502050405020303"/>
              </a:rPr>
              <a:t> </a:t>
            </a:r>
            <a:r>
              <a:rPr sz="1350" b="1" spc="-23" dirty="0">
                <a:solidFill>
                  <a:srgbClr val="404040"/>
                </a:solidFill>
                <a:latin typeface="Georgia" panose="02040502050405020303"/>
                <a:cs typeface="Georgia" panose="02040502050405020303"/>
              </a:rPr>
              <a:t>и</a:t>
            </a:r>
            <a:r>
              <a:rPr sz="1350" b="1" spc="131" dirty="0">
                <a:solidFill>
                  <a:srgbClr val="404040"/>
                </a:solidFill>
                <a:latin typeface="Georgia" panose="02040502050405020303"/>
                <a:cs typeface="Georgia" panose="02040502050405020303"/>
              </a:rPr>
              <a:t> </a:t>
            </a:r>
            <a:r>
              <a:rPr sz="1350" b="1" spc="4" dirty="0">
                <a:solidFill>
                  <a:srgbClr val="404040"/>
                </a:solidFill>
                <a:latin typeface="Georgia" panose="02040502050405020303"/>
                <a:cs typeface="Georgia" panose="02040502050405020303"/>
              </a:rPr>
              <a:t>науки	</a:t>
            </a:r>
            <a:r>
              <a:rPr sz="1350" b="1" dirty="0">
                <a:solidFill>
                  <a:srgbClr val="404040"/>
                </a:solidFill>
                <a:latin typeface="Georgia" panose="02040502050405020303"/>
                <a:cs typeface="Georgia" panose="02040502050405020303"/>
              </a:rPr>
              <a:t>Российской</a:t>
            </a:r>
            <a:endParaRPr sz="1350" dirty="0">
              <a:latin typeface="Georgia" panose="02040502050405020303"/>
              <a:cs typeface="Georgia" panose="02040502050405020303"/>
            </a:endParaRPr>
          </a:p>
          <a:p>
            <a:pPr marL="635" algn="ctr"/>
            <a:r>
              <a:rPr sz="1350" b="1" dirty="0" err="1">
                <a:solidFill>
                  <a:srgbClr val="404040"/>
                </a:solidFill>
                <a:latin typeface="Georgia" panose="02040502050405020303"/>
                <a:cs typeface="Georgia" panose="02040502050405020303"/>
              </a:rPr>
              <a:t>Федерации</a:t>
            </a:r>
            <a:endParaRPr sz="1350" dirty="0">
              <a:latin typeface="Georgia" panose="02040502050405020303"/>
              <a:cs typeface="Georgia" panose="02040502050405020303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255120" y="209550"/>
            <a:ext cx="2853214" cy="379431"/>
          </a:xfrm>
          <a:prstGeom prst="rect">
            <a:avLst/>
          </a:prstGeom>
        </p:spPr>
        <p:txBody>
          <a:bodyPr vert="horz" wrap="square" lIns="0" tIns="10001" rIns="0" bIns="0" rtlCol="0">
            <a:spAutoFit/>
          </a:bodyPr>
          <a:lstStyle/>
          <a:p>
            <a:pPr marL="9525">
              <a:spcBef>
                <a:spcPts val="80"/>
              </a:spcBef>
            </a:pPr>
            <a:r>
              <a:rPr sz="2400" b="0" u="heavy" spc="-600" dirty="0">
                <a:uFill>
                  <a:solidFill>
                    <a:srgbClr val="FF0000"/>
                  </a:solidFill>
                </a:uFill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400" i="1" spc="-75" dirty="0">
                <a:uFill>
                  <a:solidFill>
                    <a:srgbClr val="FF0000"/>
                  </a:solidFill>
                </a:uFill>
                <a:latin typeface="Times New Roman" panose="02020603050405020304"/>
                <a:cs typeface="Times New Roman" panose="02020603050405020304"/>
              </a:rPr>
              <a:t>САЙТЫ </a:t>
            </a:r>
            <a:r>
              <a:rPr sz="2400" i="1" dirty="0">
                <a:uFill>
                  <a:solidFill>
                    <a:srgbClr val="FF0000"/>
                  </a:solidFill>
                </a:uFill>
                <a:latin typeface="Times New Roman" panose="02020603050405020304"/>
                <a:cs typeface="Times New Roman" panose="02020603050405020304"/>
              </a:rPr>
              <a:t>В</a:t>
            </a:r>
            <a:r>
              <a:rPr sz="2400" i="1" spc="-323" dirty="0">
                <a:uFill>
                  <a:solidFill>
                    <a:srgbClr val="FF0000"/>
                  </a:solidFill>
                </a:uFill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400" i="1" spc="-60" dirty="0">
                <a:uFill>
                  <a:solidFill>
                    <a:srgbClr val="FF0000"/>
                  </a:solidFill>
                </a:uFill>
                <a:latin typeface="Times New Roman" panose="02020603050405020304"/>
                <a:cs typeface="Times New Roman" panose="02020603050405020304"/>
              </a:rPr>
              <a:t>ПОМОЩЬ</a:t>
            </a:r>
            <a:endParaRPr sz="2400" dirty="0">
              <a:latin typeface="Times New Roman" panose="02020603050405020304"/>
              <a:cs typeface="Times New Roman" panose="02020603050405020304"/>
            </a:endParaRPr>
          </a:p>
        </p:txBody>
      </p:sp>
      <p:pic>
        <p:nvPicPr>
          <p:cNvPr id="5" name="Picture 2" descr="C:\Users\Оксана\Desktop\thumb_ege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55261"/>
            <a:ext cx="1521068" cy="72092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514" name="Picture 3" descr="C:\Users\Евгения\Desktop\Общешкольные родительские собрания, 2015-2016\9 класс, 2015-2016\Презентация Microsoft PowerPoint.jpg"/>
          <p:cNvPicPr>
            <a:picLocks noChangeAspect="1" noChangeArrowheads="1"/>
          </p:cNvPicPr>
          <p:nvPr/>
        </p:nvPicPr>
        <p:blipFill>
          <a:blip r:embed="rId1" cstate="print"/>
          <a:srcRect/>
          <a:stretch>
            <a:fillRect/>
          </a:stretch>
        </p:blipFill>
        <p:spPr bwMode="auto">
          <a:xfrm>
            <a:off x="2760286" y="3221868"/>
            <a:ext cx="3052763" cy="15809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 descr="C:\Users\Оксана\Desktop\thumb_ege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57150"/>
            <a:ext cx="1521068" cy="720924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4572000" y="1367514"/>
            <a:ext cx="2171700" cy="18543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spcBef>
                <a:spcPts val="790"/>
              </a:spcBef>
            </a:pPr>
            <a:r>
              <a:rPr lang="ru-RU" sz="1350" b="1" spc="-19" dirty="0">
                <a:solidFill>
                  <a:srgbClr val="800000"/>
                </a:solidFill>
                <a:uFill>
                  <a:solidFill>
                    <a:srgbClr val="800000"/>
                  </a:solidFill>
                </a:uFill>
                <a:latin typeface="Georgia" panose="02040502050405020303"/>
                <a:cs typeface="Georgia" panose="02040502050405020303"/>
              </a:rPr>
              <a:t>Заместитель директора по УВР:</a:t>
            </a:r>
            <a:endParaRPr lang="ru-RU" sz="1350" b="1" spc="-19" dirty="0">
              <a:solidFill>
                <a:srgbClr val="800000"/>
              </a:solidFill>
              <a:uFill>
                <a:solidFill>
                  <a:srgbClr val="800000"/>
                </a:solidFill>
              </a:uFill>
              <a:latin typeface="Georgia" panose="02040502050405020303"/>
              <a:cs typeface="Georgia" panose="02040502050405020303"/>
            </a:endParaRPr>
          </a:p>
          <a:p>
            <a:pPr algn="ctr">
              <a:spcBef>
                <a:spcPts val="790"/>
              </a:spcBef>
            </a:pPr>
            <a:r>
              <a:rPr lang="ru-RU" sz="1350" b="1" spc="-19" dirty="0" err="1">
                <a:solidFill>
                  <a:srgbClr val="800000"/>
                </a:solidFill>
                <a:uFill>
                  <a:solidFill>
                    <a:srgbClr val="800000"/>
                  </a:solidFill>
                </a:uFill>
                <a:latin typeface="Georgia" panose="02040502050405020303"/>
                <a:cs typeface="Georgia" panose="02040502050405020303"/>
              </a:rPr>
              <a:t>Хроликова</a:t>
            </a:r>
            <a:r>
              <a:rPr lang="ru-RU" sz="1350" b="1" spc="-19" dirty="0">
                <a:solidFill>
                  <a:srgbClr val="800000"/>
                </a:solidFill>
                <a:uFill>
                  <a:solidFill>
                    <a:srgbClr val="800000"/>
                  </a:solidFill>
                </a:uFill>
                <a:latin typeface="Georgia" panose="02040502050405020303"/>
                <a:cs typeface="Georgia" panose="02040502050405020303"/>
              </a:rPr>
              <a:t> Инна Станиславовна</a:t>
            </a:r>
            <a:endParaRPr lang="ru-RU" sz="1350" b="1" spc="-19" dirty="0">
              <a:solidFill>
                <a:srgbClr val="800000"/>
              </a:solidFill>
              <a:uFill>
                <a:solidFill>
                  <a:srgbClr val="800000"/>
                </a:solidFill>
              </a:uFill>
              <a:latin typeface="Georgia" panose="02040502050405020303"/>
              <a:cs typeface="Georgia" panose="02040502050405020303"/>
            </a:endParaRPr>
          </a:p>
          <a:p>
            <a:pPr algn="ctr">
              <a:spcBef>
                <a:spcPts val="790"/>
              </a:spcBef>
            </a:pPr>
            <a:r>
              <a:rPr lang="ru-RU" sz="1350" b="1" spc="-19" dirty="0">
                <a:solidFill>
                  <a:srgbClr val="800000"/>
                </a:solidFill>
                <a:uFill>
                  <a:solidFill>
                    <a:srgbClr val="800000"/>
                  </a:solidFill>
                </a:uFill>
                <a:latin typeface="Georgia" panose="02040502050405020303"/>
                <a:cs typeface="Georgia" panose="02040502050405020303"/>
              </a:rPr>
              <a:t>89193735319</a:t>
            </a:r>
            <a:endParaRPr lang="ru-RU" sz="1350" b="1" spc="-19" dirty="0">
              <a:solidFill>
                <a:srgbClr val="800000"/>
              </a:solidFill>
              <a:uFill>
                <a:solidFill>
                  <a:srgbClr val="800000"/>
                </a:solidFill>
              </a:uFill>
              <a:latin typeface="Georgia" panose="02040502050405020303"/>
              <a:cs typeface="Georgia" panose="02040502050405020303"/>
            </a:endParaRPr>
          </a:p>
          <a:p>
            <a:pPr algn="ctr">
              <a:spcBef>
                <a:spcPts val="790"/>
              </a:spcBef>
            </a:pPr>
            <a:r>
              <a:rPr lang="ru-RU" sz="1350" b="1" spc="-19" dirty="0">
                <a:solidFill>
                  <a:srgbClr val="800000"/>
                </a:solidFill>
                <a:uFill>
                  <a:solidFill>
                    <a:srgbClr val="800000"/>
                  </a:solidFill>
                </a:uFill>
                <a:latin typeface="Georgia" panose="02040502050405020303"/>
                <a:cs typeface="Georgia" panose="02040502050405020303"/>
                <a:hlinkClick r:id="rId3"/>
              </a:rPr>
              <a:t>inna-66region@mail.ru</a:t>
            </a:r>
            <a:endParaRPr lang="ru-RU" sz="1350" b="1" spc="-19" dirty="0">
              <a:solidFill>
                <a:srgbClr val="800000"/>
              </a:solidFill>
              <a:uFill>
                <a:solidFill>
                  <a:srgbClr val="800000"/>
                </a:solidFill>
              </a:uFill>
              <a:latin typeface="Georgia" panose="02040502050405020303"/>
              <a:cs typeface="Georgia" panose="02040502050405020303"/>
            </a:endParaRPr>
          </a:p>
        </p:txBody>
      </p:sp>
    </p:spTree>
  </p:cSld>
  <p:clrMapOvr>
    <a:masterClrMapping/>
  </p:clrMapOvr>
  <p:transition>
    <p:zoom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81000" y="209550"/>
            <a:ext cx="6248400" cy="4280018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1569085">
              <a:lnSpc>
                <a:spcPts val="1980"/>
              </a:lnSpc>
              <a:spcBef>
                <a:spcPts val="75"/>
              </a:spcBef>
            </a:pPr>
            <a:r>
              <a:rPr spc="-450" dirty="0">
                <a:solidFill>
                  <a:schemeClr val="accent1">
                    <a:lumMod val="50000"/>
                  </a:schemeClr>
                </a:solidFill>
                <a:uFill>
                  <a:solidFill>
                    <a:srgbClr val="000000"/>
                  </a:solidFill>
                </a:uFill>
                <a:latin typeface="Times New Roman" panose="02020603050405020304"/>
                <a:cs typeface="Times New Roman" panose="02020603050405020304"/>
              </a:rPr>
              <a:t> </a:t>
            </a:r>
            <a:r>
              <a:rPr b="1" spc="-135" dirty="0">
                <a:solidFill>
                  <a:schemeClr val="accent1">
                    <a:lumMod val="50000"/>
                  </a:schemeClr>
                </a:solidFill>
                <a:uFill>
                  <a:solidFill>
                    <a:srgbClr val="000000"/>
                  </a:solidFill>
                </a:uFill>
                <a:latin typeface="Times New Roman" panose="02020603050405020304"/>
                <a:cs typeface="Times New Roman" panose="02020603050405020304"/>
              </a:rPr>
              <a:t>СДАЧА </a:t>
            </a:r>
            <a:r>
              <a:rPr lang="ru-RU" b="1" spc="-135" dirty="0">
                <a:solidFill>
                  <a:schemeClr val="accent1">
                    <a:lumMod val="50000"/>
                  </a:schemeClr>
                </a:solidFill>
                <a:uFill>
                  <a:solidFill>
                    <a:srgbClr val="000000"/>
                  </a:solidFill>
                </a:uFill>
                <a:latin typeface="Times New Roman" panose="02020603050405020304"/>
                <a:cs typeface="Times New Roman" panose="02020603050405020304"/>
              </a:rPr>
              <a:t>  </a:t>
            </a:r>
            <a:r>
              <a:rPr b="1" spc="-94" dirty="0">
                <a:solidFill>
                  <a:schemeClr val="accent1">
                    <a:lumMod val="50000"/>
                  </a:schemeClr>
                </a:solidFill>
                <a:uFill>
                  <a:solidFill>
                    <a:srgbClr val="000000"/>
                  </a:solidFill>
                </a:uFill>
                <a:latin typeface="Times New Roman" panose="02020603050405020304"/>
                <a:cs typeface="Times New Roman" panose="02020603050405020304"/>
              </a:rPr>
              <a:t>ОБЯЗАТЕЛЬНЫХ</a:t>
            </a:r>
            <a:r>
              <a:rPr b="1" spc="-195" dirty="0">
                <a:solidFill>
                  <a:schemeClr val="accent1">
                    <a:lumMod val="50000"/>
                  </a:schemeClr>
                </a:solidFill>
                <a:uFill>
                  <a:solidFill>
                    <a:srgbClr val="000000"/>
                  </a:solidFill>
                </a:uFill>
                <a:latin typeface="Times New Roman" panose="02020603050405020304"/>
                <a:cs typeface="Times New Roman" panose="02020603050405020304"/>
              </a:rPr>
              <a:t> </a:t>
            </a:r>
            <a:r>
              <a:rPr lang="ru-RU" b="1" spc="-195" dirty="0">
                <a:solidFill>
                  <a:schemeClr val="accent1">
                    <a:lumMod val="50000"/>
                  </a:schemeClr>
                </a:solidFill>
                <a:uFill>
                  <a:solidFill>
                    <a:srgbClr val="000000"/>
                  </a:solidFill>
                </a:uFill>
                <a:latin typeface="Times New Roman" panose="02020603050405020304"/>
                <a:cs typeface="Times New Roman" panose="02020603050405020304"/>
              </a:rPr>
              <a:t>   </a:t>
            </a:r>
            <a:r>
              <a:rPr b="1" spc="-68" dirty="0">
                <a:solidFill>
                  <a:schemeClr val="accent1">
                    <a:lumMod val="50000"/>
                  </a:schemeClr>
                </a:solidFill>
                <a:uFill>
                  <a:solidFill>
                    <a:srgbClr val="000000"/>
                  </a:solidFill>
                </a:uFill>
                <a:latin typeface="Times New Roman" panose="02020603050405020304"/>
                <a:cs typeface="Times New Roman" panose="02020603050405020304"/>
              </a:rPr>
              <a:t>ЭКЗАМЕНОВ</a:t>
            </a:r>
            <a:endParaRPr dirty="0">
              <a:solidFill>
                <a:schemeClr val="accent1">
                  <a:lumMod val="50000"/>
                </a:schemeClr>
              </a:solidFill>
              <a:latin typeface="Times New Roman" panose="02020603050405020304"/>
              <a:cs typeface="Times New Roman" panose="02020603050405020304"/>
            </a:endParaRPr>
          </a:p>
          <a:p>
            <a:pPr marL="2708910">
              <a:lnSpc>
                <a:spcPts val="1980"/>
              </a:lnSpc>
            </a:pPr>
            <a:r>
              <a:rPr spc="-446" dirty="0">
                <a:solidFill>
                  <a:schemeClr val="accent1">
                    <a:lumMod val="50000"/>
                  </a:schemeClr>
                </a:solidFill>
                <a:uFill>
                  <a:solidFill>
                    <a:srgbClr val="000000"/>
                  </a:solidFill>
                </a:uFill>
                <a:latin typeface="Times New Roman" panose="02020603050405020304"/>
                <a:cs typeface="Times New Roman" panose="02020603050405020304"/>
              </a:rPr>
              <a:t> </a:t>
            </a:r>
            <a:r>
              <a:rPr b="1" dirty="0">
                <a:solidFill>
                  <a:schemeClr val="accent1">
                    <a:lumMod val="50000"/>
                  </a:schemeClr>
                </a:solidFill>
                <a:uFill>
                  <a:solidFill>
                    <a:srgbClr val="000000"/>
                  </a:solidFill>
                </a:uFill>
                <a:latin typeface="Times New Roman" panose="02020603050405020304"/>
                <a:cs typeface="Times New Roman" panose="02020603050405020304"/>
              </a:rPr>
              <a:t>В </a:t>
            </a:r>
            <a:r>
              <a:rPr b="1" spc="-90" dirty="0">
                <a:solidFill>
                  <a:schemeClr val="accent1">
                    <a:lumMod val="50000"/>
                  </a:schemeClr>
                </a:solidFill>
                <a:uFill>
                  <a:solidFill>
                    <a:srgbClr val="000000"/>
                  </a:solidFill>
                </a:uFill>
                <a:latin typeface="Times New Roman" panose="02020603050405020304"/>
                <a:cs typeface="Times New Roman" panose="02020603050405020304"/>
              </a:rPr>
              <a:t>ФОРМАТЕ</a:t>
            </a:r>
            <a:r>
              <a:rPr b="1" spc="-334" dirty="0">
                <a:solidFill>
                  <a:schemeClr val="accent1">
                    <a:lumMod val="50000"/>
                  </a:schemeClr>
                </a:solidFill>
                <a:uFill>
                  <a:solidFill>
                    <a:srgbClr val="000000"/>
                  </a:solidFill>
                </a:uFill>
                <a:latin typeface="Times New Roman" panose="02020603050405020304"/>
                <a:cs typeface="Times New Roman" panose="02020603050405020304"/>
              </a:rPr>
              <a:t> </a:t>
            </a:r>
            <a:r>
              <a:rPr lang="ru-RU" b="1" spc="-334" dirty="0">
                <a:solidFill>
                  <a:schemeClr val="accent1">
                    <a:lumMod val="50000"/>
                  </a:schemeClr>
                </a:solidFill>
                <a:uFill>
                  <a:solidFill>
                    <a:srgbClr val="000000"/>
                  </a:solidFill>
                </a:uFill>
                <a:latin typeface="Times New Roman" panose="02020603050405020304"/>
                <a:cs typeface="Times New Roman" panose="02020603050405020304"/>
              </a:rPr>
              <a:t>   </a:t>
            </a:r>
            <a:r>
              <a:rPr b="1" spc="-53" dirty="0">
                <a:solidFill>
                  <a:schemeClr val="accent1">
                    <a:lumMod val="50000"/>
                  </a:schemeClr>
                </a:solidFill>
                <a:uFill>
                  <a:solidFill>
                    <a:srgbClr val="000000"/>
                  </a:solidFill>
                </a:uFill>
                <a:latin typeface="Times New Roman" panose="02020603050405020304"/>
                <a:cs typeface="Times New Roman" panose="02020603050405020304"/>
              </a:rPr>
              <a:t>ЕГЭ</a:t>
            </a:r>
            <a:endParaRPr dirty="0">
              <a:solidFill>
                <a:schemeClr val="accent1">
                  <a:lumMod val="50000"/>
                </a:schemeClr>
              </a:solidFill>
              <a:latin typeface="Times New Roman" panose="02020603050405020304"/>
              <a:cs typeface="Times New Roman" panose="02020603050405020304"/>
            </a:endParaRPr>
          </a:p>
          <a:p>
            <a:pPr marL="588010" marR="216535" indent="-365760">
              <a:spcBef>
                <a:spcPts val="1105"/>
              </a:spcBef>
              <a:buFont typeface="Wingdings" panose="05000000000000000000"/>
              <a:buChar char=""/>
              <a:tabLst>
                <a:tab pos="414020" algn="l"/>
              </a:tabLst>
            </a:pPr>
            <a:r>
              <a:rPr sz="2000" b="1" spc="4" dirty="0">
                <a:solidFill>
                  <a:srgbClr val="C00000"/>
                </a:solidFill>
                <a:latin typeface="Georgia" panose="02040502050405020303"/>
                <a:cs typeface="Georgia" panose="02040502050405020303"/>
              </a:rPr>
              <a:t>Обязательными</a:t>
            </a:r>
            <a:r>
              <a:rPr sz="2000" b="1" spc="4" dirty="0">
                <a:solidFill>
                  <a:srgbClr val="FF0000"/>
                </a:solidFill>
                <a:latin typeface="Georgia" panose="02040502050405020303"/>
                <a:cs typeface="Georgia" panose="02040502050405020303"/>
              </a:rPr>
              <a:t> </a:t>
            </a:r>
            <a:r>
              <a:rPr sz="2000" spc="11" dirty="0">
                <a:latin typeface="Georgia" panose="02040502050405020303"/>
                <a:cs typeface="Georgia" panose="02040502050405020303"/>
              </a:rPr>
              <a:t>для </a:t>
            </a:r>
            <a:r>
              <a:rPr sz="2000" spc="105" dirty="0">
                <a:latin typeface="Georgia" panose="02040502050405020303"/>
                <a:cs typeface="Georgia" panose="02040502050405020303"/>
              </a:rPr>
              <a:t>всех </a:t>
            </a:r>
            <a:r>
              <a:rPr sz="2000" spc="94" dirty="0">
                <a:latin typeface="Georgia" panose="02040502050405020303"/>
                <a:cs typeface="Georgia" panose="02040502050405020303"/>
              </a:rPr>
              <a:t>выпускников </a:t>
            </a:r>
            <a:r>
              <a:rPr sz="2000" spc="41" dirty="0">
                <a:latin typeface="Georgia" panose="02040502050405020303"/>
                <a:cs typeface="Georgia" panose="02040502050405020303"/>
              </a:rPr>
              <a:t>школ  </a:t>
            </a:r>
            <a:r>
              <a:rPr sz="2000" spc="75" dirty="0">
                <a:latin typeface="Georgia" panose="02040502050405020303"/>
                <a:cs typeface="Georgia" panose="02040502050405020303"/>
              </a:rPr>
              <a:t>текущего года </a:t>
            </a:r>
            <a:r>
              <a:rPr sz="2000" spc="71" dirty="0">
                <a:latin typeface="Georgia" panose="02040502050405020303"/>
                <a:cs typeface="Georgia" panose="02040502050405020303"/>
              </a:rPr>
              <a:t>являются </a:t>
            </a:r>
            <a:r>
              <a:rPr sz="2000" b="1" spc="8" dirty="0">
                <a:solidFill>
                  <a:srgbClr val="C00000"/>
                </a:solidFill>
                <a:latin typeface="Georgia" panose="02040502050405020303"/>
                <a:cs typeface="Georgia" panose="02040502050405020303"/>
              </a:rPr>
              <a:t>ЕГЭ </a:t>
            </a:r>
            <a:r>
              <a:rPr sz="2000" b="1" spc="-19" dirty="0" err="1">
                <a:solidFill>
                  <a:srgbClr val="C00000"/>
                </a:solidFill>
                <a:latin typeface="Georgia" panose="02040502050405020303"/>
                <a:cs typeface="Georgia" panose="02040502050405020303"/>
              </a:rPr>
              <a:t>по</a:t>
            </a:r>
            <a:r>
              <a:rPr sz="2000" b="1" spc="-23" dirty="0">
                <a:solidFill>
                  <a:srgbClr val="C00000"/>
                </a:solidFill>
                <a:latin typeface="Georgia" panose="02040502050405020303"/>
                <a:cs typeface="Georgia" panose="02040502050405020303"/>
              </a:rPr>
              <a:t> </a:t>
            </a:r>
            <a:r>
              <a:rPr sz="2000" b="1" spc="53" dirty="0" err="1">
                <a:solidFill>
                  <a:srgbClr val="C00000"/>
                </a:solidFill>
                <a:latin typeface="Georgia" panose="02040502050405020303"/>
                <a:cs typeface="Georgia" panose="02040502050405020303"/>
              </a:rPr>
              <a:t>русскому</a:t>
            </a:r>
            <a:r>
              <a:rPr lang="ru-RU" sz="2000" b="1" spc="53" dirty="0">
                <a:solidFill>
                  <a:srgbClr val="C00000"/>
                </a:solidFill>
                <a:latin typeface="Georgia" panose="02040502050405020303"/>
                <a:cs typeface="Georgia" panose="02040502050405020303"/>
              </a:rPr>
              <a:t> </a:t>
            </a:r>
            <a:r>
              <a:rPr sz="2000" b="1" spc="30" dirty="0" err="1">
                <a:solidFill>
                  <a:srgbClr val="C00000"/>
                </a:solidFill>
                <a:latin typeface="Georgia" panose="02040502050405020303"/>
                <a:cs typeface="Georgia" panose="02040502050405020303"/>
              </a:rPr>
              <a:t>языку</a:t>
            </a:r>
            <a:r>
              <a:rPr sz="2000" b="1" spc="30" dirty="0">
                <a:solidFill>
                  <a:srgbClr val="C00000"/>
                </a:solidFill>
                <a:latin typeface="Georgia" panose="02040502050405020303"/>
                <a:cs typeface="Georgia" panose="02040502050405020303"/>
              </a:rPr>
              <a:t> </a:t>
            </a:r>
            <a:r>
              <a:rPr sz="2000" b="1" spc="-34" dirty="0">
                <a:solidFill>
                  <a:srgbClr val="C00000"/>
                </a:solidFill>
                <a:latin typeface="Georgia" panose="02040502050405020303"/>
                <a:cs typeface="Georgia" panose="02040502050405020303"/>
              </a:rPr>
              <a:t>и </a:t>
            </a:r>
            <a:r>
              <a:rPr sz="2000" b="1" dirty="0" err="1">
                <a:solidFill>
                  <a:srgbClr val="C00000"/>
                </a:solidFill>
                <a:latin typeface="Georgia" panose="02040502050405020303"/>
                <a:cs typeface="Georgia" panose="02040502050405020303"/>
              </a:rPr>
              <a:t>математике</a:t>
            </a:r>
            <a:r>
              <a:rPr lang="ru-RU" sz="2000" b="1" dirty="0">
                <a:solidFill>
                  <a:srgbClr val="C00000"/>
                </a:solidFill>
                <a:latin typeface="Georgia" panose="02040502050405020303"/>
                <a:cs typeface="Georgia" panose="02040502050405020303"/>
              </a:rPr>
              <a:t> </a:t>
            </a:r>
            <a:r>
              <a:rPr sz="2000" b="1" dirty="0">
                <a:solidFill>
                  <a:srgbClr val="C00000"/>
                </a:solidFill>
                <a:latin typeface="Georgia" panose="02040502050405020303"/>
                <a:cs typeface="Georgia" panose="02040502050405020303"/>
              </a:rPr>
              <a:t>(</a:t>
            </a:r>
            <a:r>
              <a:rPr sz="2000" b="1" dirty="0" err="1">
                <a:solidFill>
                  <a:srgbClr val="C00000"/>
                </a:solidFill>
                <a:latin typeface="Georgia" panose="02040502050405020303"/>
                <a:cs typeface="Georgia" panose="02040502050405020303"/>
              </a:rPr>
              <a:t>базовая</a:t>
            </a:r>
            <a:r>
              <a:rPr sz="2000" b="1" dirty="0">
                <a:solidFill>
                  <a:srgbClr val="C00000"/>
                </a:solidFill>
                <a:latin typeface="Georgia" panose="02040502050405020303"/>
                <a:cs typeface="Georgia" panose="02040502050405020303"/>
              </a:rPr>
              <a:t> </a:t>
            </a:r>
            <a:r>
              <a:rPr sz="2000" b="1" spc="-75" dirty="0" err="1">
                <a:solidFill>
                  <a:srgbClr val="C00000"/>
                </a:solidFill>
                <a:latin typeface="Georgia" panose="02040502050405020303"/>
                <a:cs typeface="Georgia" panose="02040502050405020303"/>
              </a:rPr>
              <a:t>или</a:t>
            </a:r>
            <a:r>
              <a:rPr sz="2000" b="1" spc="-75" dirty="0">
                <a:solidFill>
                  <a:srgbClr val="C00000"/>
                </a:solidFill>
                <a:latin typeface="Georgia" panose="02040502050405020303"/>
                <a:cs typeface="Georgia" panose="02040502050405020303"/>
              </a:rPr>
              <a:t>  </a:t>
            </a:r>
            <a:r>
              <a:rPr sz="2000" b="1" spc="-53" dirty="0" err="1">
                <a:solidFill>
                  <a:srgbClr val="C00000"/>
                </a:solidFill>
                <a:latin typeface="Georgia" panose="02040502050405020303"/>
                <a:cs typeface="Georgia" panose="02040502050405020303"/>
              </a:rPr>
              <a:t>профильная</a:t>
            </a:r>
            <a:r>
              <a:rPr sz="2000" b="1" spc="-53" dirty="0">
                <a:solidFill>
                  <a:srgbClr val="C00000"/>
                </a:solidFill>
                <a:latin typeface="Georgia" panose="02040502050405020303"/>
                <a:cs typeface="Georgia" panose="02040502050405020303"/>
              </a:rPr>
              <a:t>)</a:t>
            </a:r>
            <a:endParaRPr lang="ru-RU" sz="2000" dirty="0">
              <a:solidFill>
                <a:srgbClr val="C00000"/>
              </a:solidFill>
              <a:latin typeface="Georgia" panose="02040502050405020303"/>
              <a:cs typeface="Georgia" panose="02040502050405020303"/>
            </a:endParaRPr>
          </a:p>
          <a:p>
            <a:pPr marL="201930" marR="3810" indent="-201930">
              <a:lnSpc>
                <a:spcPts val="2145"/>
              </a:lnSpc>
              <a:spcBef>
                <a:spcPts val="1835"/>
              </a:spcBef>
              <a:buFont typeface="Wingdings" panose="05000000000000000000"/>
              <a:buChar char=""/>
              <a:tabLst>
                <a:tab pos="201930" algn="l"/>
              </a:tabLst>
            </a:pPr>
            <a:r>
              <a:rPr lang="ru-RU" sz="2000" b="1" spc="-23" dirty="0">
                <a:solidFill>
                  <a:srgbClr val="C00000"/>
                </a:solidFill>
                <a:latin typeface="Georgia" panose="02040502050405020303"/>
                <a:cs typeface="Georgia" panose="02040502050405020303"/>
              </a:rPr>
              <a:t>Положительные </a:t>
            </a:r>
            <a:r>
              <a:rPr lang="ru-RU" sz="2000" b="1" spc="30" dirty="0">
                <a:solidFill>
                  <a:srgbClr val="C00000"/>
                </a:solidFill>
                <a:latin typeface="Georgia" panose="02040502050405020303"/>
                <a:cs typeface="Georgia" panose="02040502050405020303"/>
              </a:rPr>
              <a:t>результаты </a:t>
            </a:r>
            <a:r>
              <a:rPr lang="ru-RU" sz="2000" b="1" spc="-83" dirty="0">
                <a:solidFill>
                  <a:srgbClr val="C00000"/>
                </a:solidFill>
                <a:latin typeface="Georgia" panose="02040502050405020303"/>
                <a:cs typeface="Georgia" panose="02040502050405020303"/>
              </a:rPr>
              <a:t>ГИА </a:t>
            </a:r>
            <a:r>
              <a:rPr lang="ru-RU" sz="2000" b="1" spc="-19" dirty="0">
                <a:solidFill>
                  <a:srgbClr val="C00000"/>
                </a:solidFill>
                <a:latin typeface="Georgia" panose="02040502050405020303"/>
                <a:cs typeface="Georgia" panose="02040502050405020303"/>
              </a:rPr>
              <a:t>по </a:t>
            </a:r>
            <a:r>
              <a:rPr lang="ru-RU" sz="2000" b="1" spc="53" dirty="0">
                <a:solidFill>
                  <a:srgbClr val="C00000"/>
                </a:solidFill>
                <a:latin typeface="Georgia" panose="02040502050405020303"/>
                <a:cs typeface="Georgia" panose="02040502050405020303"/>
              </a:rPr>
              <a:t>русскому  </a:t>
            </a:r>
            <a:r>
              <a:rPr lang="ru-RU" sz="2000" b="1" spc="30" dirty="0">
                <a:solidFill>
                  <a:srgbClr val="C00000"/>
                </a:solidFill>
                <a:latin typeface="Georgia" panose="02040502050405020303"/>
                <a:cs typeface="Georgia" panose="02040502050405020303"/>
              </a:rPr>
              <a:t>языку </a:t>
            </a:r>
            <a:r>
              <a:rPr lang="ru-RU" sz="2000" b="1" spc="-34" dirty="0">
                <a:solidFill>
                  <a:srgbClr val="C00000"/>
                </a:solidFill>
                <a:latin typeface="Georgia" panose="02040502050405020303"/>
                <a:cs typeface="Georgia" panose="02040502050405020303"/>
              </a:rPr>
              <a:t>и </a:t>
            </a:r>
            <a:r>
              <a:rPr lang="ru-RU" sz="2000" b="1" spc="53" dirty="0">
                <a:solidFill>
                  <a:srgbClr val="C00000"/>
                </a:solidFill>
                <a:latin typeface="Georgia" panose="02040502050405020303"/>
                <a:cs typeface="Georgia" panose="02040502050405020303"/>
              </a:rPr>
              <a:t>математике</a:t>
            </a:r>
            <a:r>
              <a:rPr lang="ru-RU" sz="2000" b="1" spc="-53" dirty="0">
                <a:solidFill>
                  <a:srgbClr val="C00000"/>
                </a:solidFill>
                <a:latin typeface="Georgia" panose="02040502050405020303"/>
                <a:cs typeface="Georgia" panose="02040502050405020303"/>
              </a:rPr>
              <a:t>  </a:t>
            </a:r>
            <a:r>
              <a:rPr lang="ru-RU" sz="2000" spc="34" dirty="0">
                <a:latin typeface="Georgia" panose="02040502050405020303"/>
                <a:cs typeface="Georgia" panose="02040502050405020303"/>
              </a:rPr>
              <a:t>(преодоление  </a:t>
            </a:r>
            <a:r>
              <a:rPr lang="ru-RU" sz="2000" spc="53" dirty="0">
                <a:latin typeface="Georgia" panose="02040502050405020303"/>
                <a:cs typeface="Georgia" panose="02040502050405020303"/>
              </a:rPr>
              <a:t>минимальной </a:t>
            </a:r>
            <a:r>
              <a:rPr lang="ru-RU" sz="2000" spc="86" dirty="0">
                <a:latin typeface="Georgia" panose="02040502050405020303"/>
                <a:cs typeface="Georgia" panose="02040502050405020303"/>
              </a:rPr>
              <a:t>границы, </a:t>
            </a:r>
            <a:r>
              <a:rPr lang="ru-RU" sz="2000" spc="79" dirty="0">
                <a:latin typeface="Georgia" panose="02040502050405020303"/>
                <a:cs typeface="Georgia" panose="02040502050405020303"/>
              </a:rPr>
              <a:t>устанавливаемой  </a:t>
            </a:r>
            <a:r>
              <a:rPr lang="ru-RU" sz="2000" spc="64" dirty="0">
                <a:latin typeface="Georgia" panose="02040502050405020303"/>
                <a:cs typeface="Georgia" panose="02040502050405020303"/>
              </a:rPr>
              <a:t>ежегодно </a:t>
            </a:r>
            <a:r>
              <a:rPr lang="ru-RU" sz="2000" spc="45" dirty="0" err="1">
                <a:latin typeface="Georgia" panose="02040502050405020303"/>
                <a:cs typeface="Georgia" panose="02040502050405020303"/>
              </a:rPr>
              <a:t>Росообрнадзором</a:t>
            </a:r>
            <a:r>
              <a:rPr lang="ru-RU" sz="2000" spc="45" dirty="0">
                <a:latin typeface="Georgia" panose="02040502050405020303"/>
                <a:cs typeface="Georgia" panose="02040502050405020303"/>
              </a:rPr>
              <a:t>),</a:t>
            </a:r>
            <a:r>
              <a:rPr lang="ru-RU" sz="2000" spc="240" dirty="0">
                <a:latin typeface="Georgia" panose="02040502050405020303"/>
                <a:cs typeface="Georgia" panose="02040502050405020303"/>
              </a:rPr>
              <a:t> </a:t>
            </a:r>
            <a:r>
              <a:rPr lang="ru-RU" sz="2000" spc="71" dirty="0">
                <a:latin typeface="Georgia" panose="02040502050405020303"/>
                <a:cs typeface="Georgia" panose="02040502050405020303"/>
              </a:rPr>
              <a:t>являются</a:t>
            </a:r>
            <a:endParaRPr lang="ru-RU" sz="2000" dirty="0">
              <a:latin typeface="Georgia" panose="02040502050405020303"/>
              <a:cs typeface="Georgia" panose="02040502050405020303"/>
            </a:endParaRPr>
          </a:p>
          <a:p>
            <a:pPr marL="622935" marR="426085" indent="-1270" algn="ctr">
              <a:lnSpc>
                <a:spcPts val="2145"/>
              </a:lnSpc>
              <a:spcBef>
                <a:spcPts val="35"/>
              </a:spcBef>
            </a:pPr>
            <a:r>
              <a:rPr sz="2000" b="1" spc="4" dirty="0" err="1">
                <a:solidFill>
                  <a:srgbClr val="C00000"/>
                </a:solidFill>
                <a:latin typeface="Georgia" panose="02040502050405020303"/>
                <a:cs typeface="Georgia" panose="02040502050405020303"/>
              </a:rPr>
              <a:t>основанием</a:t>
            </a:r>
            <a:r>
              <a:rPr sz="2000" b="1" spc="4" dirty="0">
                <a:solidFill>
                  <a:srgbClr val="C00000"/>
                </a:solidFill>
                <a:latin typeface="Georgia" panose="02040502050405020303"/>
                <a:cs typeface="Georgia" panose="02040502050405020303"/>
              </a:rPr>
              <a:t> </a:t>
            </a:r>
            <a:r>
              <a:rPr sz="2000" b="1" spc="-8" dirty="0">
                <a:solidFill>
                  <a:srgbClr val="C00000"/>
                </a:solidFill>
                <a:latin typeface="Georgia" panose="02040502050405020303"/>
                <a:cs typeface="Georgia" panose="02040502050405020303"/>
              </a:rPr>
              <a:t>для </a:t>
            </a:r>
            <a:r>
              <a:rPr sz="2000" b="1" spc="19" dirty="0">
                <a:solidFill>
                  <a:srgbClr val="C00000"/>
                </a:solidFill>
                <a:latin typeface="Georgia" panose="02040502050405020303"/>
                <a:cs typeface="Georgia" panose="02040502050405020303"/>
              </a:rPr>
              <a:t>выдачи </a:t>
            </a:r>
            <a:r>
              <a:rPr sz="2000" b="1" spc="38" dirty="0">
                <a:solidFill>
                  <a:srgbClr val="C00000"/>
                </a:solidFill>
                <a:latin typeface="Georgia" panose="02040502050405020303"/>
                <a:cs typeface="Georgia" panose="02040502050405020303"/>
              </a:rPr>
              <a:t>выпускнику  </a:t>
            </a:r>
            <a:r>
              <a:rPr sz="2000" b="1" spc="71" dirty="0">
                <a:solidFill>
                  <a:srgbClr val="C00000"/>
                </a:solidFill>
                <a:latin typeface="Georgia" panose="02040502050405020303"/>
                <a:cs typeface="Georgia" panose="02040502050405020303"/>
              </a:rPr>
              <a:t>аттестата </a:t>
            </a:r>
            <a:r>
              <a:rPr sz="2000" spc="38" dirty="0">
                <a:latin typeface="Georgia" panose="02040502050405020303"/>
                <a:cs typeface="Georgia" panose="02040502050405020303"/>
              </a:rPr>
              <a:t>о </a:t>
            </a:r>
            <a:r>
              <a:rPr sz="2000" spc="75" dirty="0">
                <a:latin typeface="Georgia" panose="02040502050405020303"/>
                <a:cs typeface="Georgia" panose="02040502050405020303"/>
              </a:rPr>
              <a:t>среднем </a:t>
            </a:r>
            <a:r>
              <a:rPr sz="2000" spc="53" dirty="0">
                <a:latin typeface="Georgia" panose="02040502050405020303"/>
                <a:cs typeface="Georgia" panose="02040502050405020303"/>
              </a:rPr>
              <a:t>общем</a:t>
            </a:r>
            <a:r>
              <a:rPr sz="2000" spc="334" dirty="0">
                <a:latin typeface="Georgia" panose="02040502050405020303"/>
                <a:cs typeface="Georgia" panose="02040502050405020303"/>
              </a:rPr>
              <a:t> </a:t>
            </a:r>
            <a:r>
              <a:rPr sz="2000" spc="71" dirty="0">
                <a:latin typeface="Georgia" panose="02040502050405020303"/>
                <a:cs typeface="Georgia" panose="02040502050405020303"/>
              </a:rPr>
              <a:t>образовании.</a:t>
            </a:r>
            <a:endParaRPr sz="2000" dirty="0">
              <a:latin typeface="Georgia" panose="02040502050405020303"/>
              <a:cs typeface="Georgia" panose="02040502050405020303"/>
            </a:endParaRPr>
          </a:p>
        </p:txBody>
      </p:sp>
      <p:pic>
        <p:nvPicPr>
          <p:cNvPr id="1026" name="Picture 2" descr="C:\Users\Оксана\Desktop\thumb_ege.png"/>
          <p:cNvPicPr>
            <a:picLocks noChangeAspect="1" noChangeArrowheads="1"/>
          </p:cNvPicPr>
          <p:nvPr/>
        </p:nvPicPr>
        <p:blipFill>
          <a:blip r:embed="rId1" cstate="print"/>
          <a:srcRect/>
          <a:stretch>
            <a:fillRect/>
          </a:stretch>
        </p:blipFill>
        <p:spPr bwMode="auto">
          <a:xfrm>
            <a:off x="228600" y="67666"/>
            <a:ext cx="1521068" cy="72092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57200" y="285750"/>
            <a:ext cx="6024086" cy="4251805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1222375" algn="ctr">
              <a:lnSpc>
                <a:spcPts val="1980"/>
              </a:lnSpc>
              <a:spcBef>
                <a:spcPts val="75"/>
              </a:spcBef>
            </a:pPr>
            <a:r>
              <a:rPr u="heavy" spc="-450" dirty="0">
                <a:uFill>
                  <a:solidFill>
                    <a:srgbClr val="000000"/>
                  </a:solidFill>
                </a:uFill>
                <a:latin typeface="Times New Roman" panose="02020603050405020304"/>
                <a:cs typeface="Times New Roman" panose="02020603050405020304"/>
              </a:rPr>
              <a:t> </a:t>
            </a:r>
            <a:r>
              <a:rPr b="1" u="heavy" spc="-79" dirty="0">
                <a:uFill>
                  <a:solidFill>
                    <a:srgbClr val="000000"/>
                  </a:solidFill>
                </a:uFill>
                <a:latin typeface="Times New Roman" panose="02020603050405020304"/>
                <a:cs typeface="Times New Roman" panose="02020603050405020304"/>
              </a:rPr>
              <a:t>ПОЛУЧЕНИЕ </a:t>
            </a:r>
            <a:r>
              <a:rPr lang="ru-RU" b="1" u="heavy" spc="-79" dirty="0">
                <a:uFill>
                  <a:solidFill>
                    <a:srgbClr val="000000"/>
                  </a:solidFill>
                </a:uFill>
                <a:latin typeface="Times New Roman" panose="02020603050405020304"/>
                <a:cs typeface="Times New Roman" panose="02020603050405020304"/>
              </a:rPr>
              <a:t> </a:t>
            </a:r>
            <a:r>
              <a:rPr b="1" u="heavy" spc="-127" dirty="0">
                <a:uFill>
                  <a:solidFill>
                    <a:srgbClr val="000000"/>
                  </a:solidFill>
                </a:uFill>
                <a:latin typeface="Times New Roman" panose="02020603050405020304"/>
                <a:cs typeface="Times New Roman" panose="02020603050405020304"/>
              </a:rPr>
              <a:t>АТТЕСТАТА </a:t>
            </a:r>
            <a:r>
              <a:rPr lang="ru-RU" b="1" u="heavy" spc="-127" dirty="0">
                <a:uFill>
                  <a:solidFill>
                    <a:srgbClr val="000000"/>
                  </a:solidFill>
                </a:uFill>
                <a:latin typeface="Times New Roman" panose="02020603050405020304"/>
                <a:cs typeface="Times New Roman" panose="02020603050405020304"/>
              </a:rPr>
              <a:t> </a:t>
            </a:r>
            <a:r>
              <a:rPr b="1" u="heavy" dirty="0">
                <a:uFill>
                  <a:solidFill>
                    <a:srgbClr val="000000"/>
                  </a:solidFill>
                </a:uFill>
                <a:latin typeface="Times New Roman" panose="02020603050405020304"/>
                <a:cs typeface="Times New Roman" panose="02020603050405020304"/>
              </a:rPr>
              <a:t>О</a:t>
            </a:r>
            <a:r>
              <a:rPr lang="ru-RU" b="1" u="heavy" dirty="0">
                <a:uFill>
                  <a:solidFill>
                    <a:srgbClr val="000000"/>
                  </a:solidFill>
                </a:uFill>
                <a:latin typeface="Times New Roman" panose="02020603050405020304"/>
                <a:cs typeface="Times New Roman" panose="02020603050405020304"/>
              </a:rPr>
              <a:t> </a:t>
            </a:r>
            <a:r>
              <a:rPr b="1" u="heavy" spc="-266" dirty="0">
                <a:uFill>
                  <a:solidFill>
                    <a:srgbClr val="000000"/>
                  </a:solidFill>
                </a:uFill>
                <a:latin typeface="Times New Roman" panose="02020603050405020304"/>
                <a:cs typeface="Times New Roman" panose="02020603050405020304"/>
              </a:rPr>
              <a:t> </a:t>
            </a:r>
            <a:r>
              <a:rPr b="1" u="heavy" spc="-68" dirty="0">
                <a:uFill>
                  <a:solidFill>
                    <a:srgbClr val="000000"/>
                  </a:solidFill>
                </a:uFill>
                <a:latin typeface="Times New Roman" panose="02020603050405020304"/>
                <a:cs typeface="Times New Roman" panose="02020603050405020304"/>
              </a:rPr>
              <a:t>СРЕДНЕМ</a:t>
            </a:r>
            <a:endParaRPr dirty="0">
              <a:latin typeface="Times New Roman" panose="02020603050405020304"/>
              <a:cs typeface="Times New Roman" panose="02020603050405020304"/>
            </a:endParaRPr>
          </a:p>
          <a:p>
            <a:pPr marL="1221740" algn="ctr">
              <a:lnSpc>
                <a:spcPts val="1980"/>
              </a:lnSpc>
            </a:pPr>
            <a:r>
              <a:rPr u="heavy" spc="-450" dirty="0">
                <a:uFill>
                  <a:solidFill>
                    <a:srgbClr val="000000"/>
                  </a:solidFill>
                </a:uFill>
                <a:latin typeface="Times New Roman" panose="02020603050405020304"/>
                <a:cs typeface="Times New Roman" panose="02020603050405020304"/>
              </a:rPr>
              <a:t> </a:t>
            </a:r>
            <a:r>
              <a:rPr b="1" u="heavy" spc="-60" dirty="0">
                <a:uFill>
                  <a:solidFill>
                    <a:srgbClr val="000000"/>
                  </a:solidFill>
                </a:uFill>
                <a:latin typeface="Times New Roman" panose="02020603050405020304"/>
                <a:cs typeface="Times New Roman" panose="02020603050405020304"/>
              </a:rPr>
              <a:t>ОБЩЕМ</a:t>
            </a:r>
            <a:r>
              <a:rPr b="1" u="heavy" spc="-184" dirty="0">
                <a:uFill>
                  <a:solidFill>
                    <a:srgbClr val="000000"/>
                  </a:solidFill>
                </a:uFill>
                <a:latin typeface="Times New Roman" panose="02020603050405020304"/>
                <a:cs typeface="Times New Roman" panose="02020603050405020304"/>
              </a:rPr>
              <a:t> </a:t>
            </a:r>
            <a:r>
              <a:rPr lang="ru-RU" b="1" u="heavy" spc="-184" dirty="0">
                <a:uFill>
                  <a:solidFill>
                    <a:srgbClr val="000000"/>
                  </a:solidFill>
                </a:uFill>
                <a:latin typeface="Times New Roman" panose="02020603050405020304"/>
                <a:cs typeface="Times New Roman" panose="02020603050405020304"/>
              </a:rPr>
              <a:t> </a:t>
            </a:r>
            <a:r>
              <a:rPr b="1" u="heavy" spc="-101" dirty="0">
                <a:uFill>
                  <a:solidFill>
                    <a:srgbClr val="000000"/>
                  </a:solidFill>
                </a:uFill>
                <a:latin typeface="Times New Roman" panose="02020603050405020304"/>
                <a:cs typeface="Times New Roman" panose="02020603050405020304"/>
              </a:rPr>
              <a:t>ОБРАЗОВАНИИ:</a:t>
            </a:r>
            <a:endParaRPr dirty="0">
              <a:latin typeface="Times New Roman" panose="02020603050405020304"/>
              <a:cs typeface="Times New Roman" panose="02020603050405020304"/>
            </a:endParaRPr>
          </a:p>
          <a:p>
            <a:pPr marL="1905" algn="ctr">
              <a:lnSpc>
                <a:spcPts val="2050"/>
              </a:lnSpc>
              <a:spcBef>
                <a:spcPts val="1230"/>
              </a:spcBef>
            </a:pPr>
            <a:r>
              <a:rPr sz="2000" spc="98" dirty="0">
                <a:latin typeface="Georgia" panose="02040502050405020303"/>
                <a:cs typeface="Georgia" panose="02040502050405020303"/>
              </a:rPr>
              <a:t>Выпускникам, </a:t>
            </a:r>
            <a:r>
              <a:rPr sz="2000" spc="68" dirty="0">
                <a:latin typeface="Georgia" panose="02040502050405020303"/>
                <a:cs typeface="Georgia" panose="02040502050405020303"/>
              </a:rPr>
              <a:t>не </a:t>
            </a:r>
            <a:r>
              <a:rPr sz="2000" spc="71" dirty="0">
                <a:latin typeface="Georgia" panose="02040502050405020303"/>
                <a:cs typeface="Georgia" panose="02040502050405020303"/>
              </a:rPr>
              <a:t>допущенным </a:t>
            </a:r>
            <a:r>
              <a:rPr sz="2000" spc="124" dirty="0">
                <a:latin typeface="Georgia" panose="02040502050405020303"/>
                <a:cs typeface="Georgia" panose="02040502050405020303"/>
              </a:rPr>
              <a:t>к</a:t>
            </a:r>
            <a:r>
              <a:rPr sz="2000" spc="307" dirty="0">
                <a:latin typeface="Georgia" panose="02040502050405020303"/>
                <a:cs typeface="Georgia" panose="02040502050405020303"/>
              </a:rPr>
              <a:t> </a:t>
            </a:r>
            <a:r>
              <a:rPr sz="2000" spc="83" dirty="0">
                <a:latin typeface="Georgia" panose="02040502050405020303"/>
                <a:cs typeface="Georgia" panose="02040502050405020303"/>
              </a:rPr>
              <a:t>государственной</a:t>
            </a:r>
            <a:endParaRPr sz="2000" dirty="0">
              <a:latin typeface="Georgia" panose="02040502050405020303"/>
              <a:cs typeface="Georgia" panose="02040502050405020303"/>
            </a:endParaRPr>
          </a:p>
          <a:p>
            <a:pPr algn="ctr">
              <a:lnSpc>
                <a:spcPts val="1945"/>
              </a:lnSpc>
            </a:pPr>
            <a:r>
              <a:rPr sz="2000" spc="26" dirty="0">
                <a:latin typeface="Georgia" panose="02040502050405020303"/>
                <a:cs typeface="Georgia" panose="02040502050405020303"/>
              </a:rPr>
              <a:t>(итоговой) </a:t>
            </a:r>
            <a:r>
              <a:rPr sz="2000" spc="94" dirty="0">
                <a:latin typeface="Georgia" panose="02040502050405020303"/>
                <a:cs typeface="Georgia" panose="02040502050405020303"/>
              </a:rPr>
              <a:t>аттестации, </a:t>
            </a:r>
            <a:r>
              <a:rPr sz="2000" spc="68" dirty="0">
                <a:latin typeface="Georgia" panose="02040502050405020303"/>
                <a:cs typeface="Georgia" panose="02040502050405020303"/>
              </a:rPr>
              <a:t>не</a:t>
            </a:r>
            <a:r>
              <a:rPr sz="2000" spc="304" dirty="0">
                <a:latin typeface="Georgia" panose="02040502050405020303"/>
                <a:cs typeface="Georgia" panose="02040502050405020303"/>
              </a:rPr>
              <a:t> </a:t>
            </a:r>
            <a:r>
              <a:rPr sz="2000" spc="83" dirty="0">
                <a:latin typeface="Georgia" panose="02040502050405020303"/>
                <a:cs typeface="Georgia" panose="02040502050405020303"/>
              </a:rPr>
              <a:t>прошедшим</a:t>
            </a:r>
            <a:endParaRPr sz="2000" dirty="0">
              <a:latin typeface="Georgia" panose="02040502050405020303"/>
              <a:cs typeface="Georgia" panose="02040502050405020303"/>
            </a:endParaRPr>
          </a:p>
          <a:p>
            <a:pPr marL="540385" marR="535305" algn="ctr">
              <a:lnSpc>
                <a:spcPts val="1945"/>
              </a:lnSpc>
              <a:spcBef>
                <a:spcPts val="135"/>
              </a:spcBef>
            </a:pPr>
            <a:r>
              <a:rPr sz="2000" spc="90" dirty="0">
                <a:latin typeface="Georgia" panose="02040502050405020303"/>
                <a:cs typeface="Georgia" panose="02040502050405020303"/>
              </a:rPr>
              <a:t>государственную </a:t>
            </a:r>
            <a:r>
              <a:rPr sz="2000" spc="34" dirty="0">
                <a:latin typeface="Georgia" panose="02040502050405020303"/>
                <a:cs typeface="Georgia" panose="02040502050405020303"/>
              </a:rPr>
              <a:t>(итоговую) </a:t>
            </a:r>
            <a:r>
              <a:rPr sz="2000" spc="101" dirty="0">
                <a:latin typeface="Georgia" panose="02040502050405020303"/>
                <a:cs typeface="Georgia" panose="02040502050405020303"/>
              </a:rPr>
              <a:t>аттестацию </a:t>
            </a:r>
            <a:r>
              <a:rPr sz="2000" spc="146" dirty="0">
                <a:latin typeface="Georgia" panose="02040502050405020303"/>
                <a:cs typeface="Georgia" panose="02040502050405020303"/>
              </a:rPr>
              <a:t>в  </a:t>
            </a:r>
            <a:r>
              <a:rPr sz="2000" spc="68" dirty="0">
                <a:latin typeface="Georgia" panose="02040502050405020303"/>
                <a:cs typeface="Georgia" panose="02040502050405020303"/>
              </a:rPr>
              <a:t>установленные </a:t>
            </a:r>
            <a:r>
              <a:rPr sz="2000" spc="83" dirty="0">
                <a:latin typeface="Georgia" panose="02040502050405020303"/>
                <a:cs typeface="Georgia" panose="02040502050405020303"/>
              </a:rPr>
              <a:t>сроки </a:t>
            </a:r>
            <a:r>
              <a:rPr sz="2000" dirty="0">
                <a:latin typeface="Georgia" panose="02040502050405020303"/>
                <a:cs typeface="Georgia" panose="02040502050405020303"/>
              </a:rPr>
              <a:t>или</a:t>
            </a:r>
            <a:r>
              <a:rPr sz="2000" spc="281" dirty="0">
                <a:latin typeface="Georgia" panose="02040502050405020303"/>
                <a:cs typeface="Georgia" panose="02040502050405020303"/>
              </a:rPr>
              <a:t> </a:t>
            </a:r>
            <a:r>
              <a:rPr sz="2000" spc="56" dirty="0">
                <a:latin typeface="Georgia" panose="02040502050405020303"/>
                <a:cs typeface="Georgia" panose="02040502050405020303"/>
              </a:rPr>
              <a:t>получившим</a:t>
            </a:r>
            <a:endParaRPr sz="2000" dirty="0">
              <a:latin typeface="Georgia" panose="02040502050405020303"/>
              <a:cs typeface="Georgia" panose="02040502050405020303"/>
            </a:endParaRPr>
          </a:p>
          <a:p>
            <a:pPr marL="8890" marR="3810" algn="ctr">
              <a:lnSpc>
                <a:spcPts val="1945"/>
              </a:lnSpc>
              <a:spcBef>
                <a:spcPts val="10"/>
              </a:spcBef>
            </a:pPr>
            <a:r>
              <a:rPr sz="2000" spc="60" dirty="0">
                <a:latin typeface="Georgia" panose="02040502050405020303"/>
                <a:cs typeface="Georgia" panose="02040502050405020303"/>
              </a:rPr>
              <a:t>неудовлетворительные </a:t>
            </a:r>
            <a:r>
              <a:rPr sz="2000" spc="56" dirty="0">
                <a:latin typeface="Georgia" panose="02040502050405020303"/>
                <a:cs typeface="Georgia" panose="02040502050405020303"/>
              </a:rPr>
              <a:t>результаты </a:t>
            </a:r>
            <a:r>
              <a:rPr sz="2000" spc="105" dirty="0">
                <a:latin typeface="Georgia" panose="02040502050405020303"/>
                <a:cs typeface="Georgia" panose="02040502050405020303"/>
              </a:rPr>
              <a:t>на </a:t>
            </a:r>
            <a:r>
              <a:rPr sz="2000" spc="49" dirty="0">
                <a:latin typeface="Georgia" panose="02040502050405020303"/>
                <a:cs typeface="Georgia" panose="02040502050405020303"/>
              </a:rPr>
              <a:t>обязательных  </a:t>
            </a:r>
            <a:r>
              <a:rPr sz="2000" spc="79" dirty="0">
                <a:latin typeface="Georgia" panose="02040502050405020303"/>
                <a:cs typeface="Georgia" panose="02040502050405020303"/>
              </a:rPr>
              <a:t>экзаменах </a:t>
            </a:r>
            <a:r>
              <a:rPr sz="2000" spc="60" dirty="0">
                <a:latin typeface="Georgia" panose="02040502050405020303"/>
                <a:cs typeface="Georgia" panose="02040502050405020303"/>
              </a:rPr>
              <a:t>по </a:t>
            </a:r>
            <a:r>
              <a:rPr sz="2000" spc="86" dirty="0">
                <a:latin typeface="Georgia" panose="02040502050405020303"/>
                <a:cs typeface="Georgia" panose="02040502050405020303"/>
              </a:rPr>
              <a:t>русскому </a:t>
            </a:r>
            <a:r>
              <a:rPr sz="2000" spc="75" dirty="0">
                <a:latin typeface="Georgia" panose="02040502050405020303"/>
                <a:cs typeface="Georgia" panose="02040502050405020303"/>
              </a:rPr>
              <a:t>языку </a:t>
            </a:r>
            <a:r>
              <a:rPr sz="2000" spc="68" dirty="0">
                <a:latin typeface="Georgia" panose="02040502050405020303"/>
                <a:cs typeface="Georgia" panose="02040502050405020303"/>
              </a:rPr>
              <a:t>и </a:t>
            </a:r>
            <a:r>
              <a:rPr sz="2000" spc="90" dirty="0">
                <a:latin typeface="Georgia" panose="02040502050405020303"/>
                <a:cs typeface="Georgia" panose="02040502050405020303"/>
              </a:rPr>
              <a:t>математике, </a:t>
            </a:r>
            <a:r>
              <a:rPr sz="2000" spc="-4" dirty="0">
                <a:latin typeface="Georgia" panose="02040502050405020303"/>
                <a:cs typeface="Georgia" panose="02040502050405020303"/>
              </a:rPr>
              <a:t>либо  </a:t>
            </a:r>
            <a:r>
              <a:rPr sz="2000" spc="60" dirty="0">
                <a:latin typeface="Georgia" panose="02040502050405020303"/>
                <a:cs typeface="Georgia" panose="02040502050405020303"/>
              </a:rPr>
              <a:t>получившим </a:t>
            </a:r>
            <a:r>
              <a:rPr sz="2000" spc="75" dirty="0">
                <a:latin typeface="Georgia" panose="02040502050405020303"/>
                <a:cs typeface="Georgia" panose="02040502050405020303"/>
              </a:rPr>
              <a:t>повторно</a:t>
            </a:r>
            <a:r>
              <a:rPr sz="2000" spc="221" dirty="0">
                <a:latin typeface="Georgia" panose="02040502050405020303"/>
                <a:cs typeface="Georgia" panose="02040502050405020303"/>
              </a:rPr>
              <a:t> </a:t>
            </a:r>
            <a:r>
              <a:rPr sz="2000" spc="60" dirty="0">
                <a:latin typeface="Georgia" panose="02040502050405020303"/>
                <a:cs typeface="Georgia" panose="02040502050405020303"/>
              </a:rPr>
              <a:t>неудовлетворительный</a:t>
            </a:r>
            <a:endParaRPr sz="2000" dirty="0">
              <a:latin typeface="Georgia" panose="02040502050405020303"/>
              <a:cs typeface="Georgia" panose="02040502050405020303"/>
            </a:endParaRPr>
          </a:p>
          <a:p>
            <a:pPr marL="611505">
              <a:lnSpc>
                <a:spcPts val="1810"/>
              </a:lnSpc>
            </a:pPr>
            <a:r>
              <a:rPr sz="2000" spc="56" dirty="0">
                <a:latin typeface="Georgia" panose="02040502050405020303"/>
                <a:cs typeface="Georgia" panose="02040502050405020303"/>
              </a:rPr>
              <a:t>результат </a:t>
            </a:r>
            <a:r>
              <a:rPr sz="2000" spc="60" dirty="0">
                <a:latin typeface="Georgia" panose="02040502050405020303"/>
                <a:cs typeface="Georgia" panose="02040502050405020303"/>
              </a:rPr>
              <a:t>по одному </a:t>
            </a:r>
            <a:r>
              <a:rPr sz="2000" spc="38" dirty="0">
                <a:latin typeface="Georgia" panose="02040502050405020303"/>
                <a:cs typeface="Georgia" panose="02040502050405020303"/>
              </a:rPr>
              <a:t>из </a:t>
            </a:r>
            <a:r>
              <a:rPr sz="2000" spc="79" dirty="0">
                <a:latin typeface="Georgia" panose="02040502050405020303"/>
                <a:cs typeface="Georgia" panose="02040502050405020303"/>
              </a:rPr>
              <a:t>этих предметов</a:t>
            </a:r>
            <a:r>
              <a:rPr sz="2000" spc="540" dirty="0">
                <a:latin typeface="Georgia" panose="02040502050405020303"/>
                <a:cs typeface="Georgia" panose="02040502050405020303"/>
              </a:rPr>
              <a:t> </a:t>
            </a:r>
            <a:r>
              <a:rPr sz="2000" spc="146" dirty="0">
                <a:latin typeface="Georgia" panose="02040502050405020303"/>
                <a:cs typeface="Georgia" panose="02040502050405020303"/>
              </a:rPr>
              <a:t>в</a:t>
            </a:r>
            <a:endParaRPr sz="2000" dirty="0">
              <a:latin typeface="Georgia" panose="02040502050405020303"/>
              <a:cs typeface="Georgia" panose="02040502050405020303"/>
            </a:endParaRPr>
          </a:p>
          <a:p>
            <a:pPr marL="371475" marR="365760" algn="ctr">
              <a:lnSpc>
                <a:spcPct val="90000"/>
              </a:lnSpc>
              <a:spcBef>
                <a:spcPts val="110"/>
              </a:spcBef>
            </a:pPr>
            <a:r>
              <a:rPr sz="2000" spc="41" dirty="0">
                <a:latin typeface="Georgia" panose="02040502050405020303"/>
                <a:cs typeface="Georgia" panose="02040502050405020303"/>
              </a:rPr>
              <a:t>дополнительные </a:t>
            </a:r>
            <a:r>
              <a:rPr sz="2000" spc="83" dirty="0">
                <a:latin typeface="Georgia" panose="02040502050405020303"/>
                <a:cs typeface="Georgia" panose="02040502050405020303"/>
              </a:rPr>
              <a:t>сроки, </a:t>
            </a:r>
            <a:r>
              <a:rPr sz="2000" spc="98" dirty="0">
                <a:latin typeface="Georgia" panose="02040502050405020303"/>
                <a:cs typeface="Georgia" panose="02040502050405020303"/>
              </a:rPr>
              <a:t>выдается</a:t>
            </a:r>
            <a:r>
              <a:rPr sz="2000" u="heavy" spc="98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Georgia" panose="02040502050405020303"/>
                <a:cs typeface="Georgia" panose="02040502050405020303"/>
              </a:rPr>
              <a:t> </a:t>
            </a:r>
            <a:r>
              <a:rPr sz="2000" b="1" u="heavy" spc="8" dirty="0">
                <a:solidFill>
                  <a:srgbClr val="C00000"/>
                </a:solidFill>
                <a:uFill>
                  <a:solidFill>
                    <a:srgbClr val="FF0000"/>
                  </a:solidFill>
                </a:uFill>
                <a:latin typeface="Georgia" panose="02040502050405020303"/>
                <a:cs typeface="Georgia" panose="02040502050405020303"/>
              </a:rPr>
              <a:t>справка</a:t>
            </a:r>
            <a:r>
              <a:rPr sz="2000" b="1" spc="8" dirty="0">
                <a:solidFill>
                  <a:srgbClr val="FF0000"/>
                </a:solidFill>
                <a:latin typeface="Georgia" panose="02040502050405020303"/>
                <a:cs typeface="Georgia" panose="02040502050405020303"/>
              </a:rPr>
              <a:t> </a:t>
            </a:r>
            <a:r>
              <a:rPr sz="2000" spc="30" dirty="0">
                <a:latin typeface="Georgia" panose="02040502050405020303"/>
                <a:cs typeface="Georgia" panose="02040502050405020303"/>
              </a:rPr>
              <a:t>об  </a:t>
            </a:r>
            <a:r>
              <a:rPr sz="2000" spc="56" dirty="0">
                <a:latin typeface="Georgia" panose="02040502050405020303"/>
                <a:cs typeface="Georgia" panose="02040502050405020303"/>
              </a:rPr>
              <a:t>обучении </a:t>
            </a:r>
            <a:r>
              <a:rPr sz="2000" spc="146" dirty="0">
                <a:latin typeface="Georgia" panose="02040502050405020303"/>
                <a:cs typeface="Georgia" panose="02040502050405020303"/>
              </a:rPr>
              <a:t>в </a:t>
            </a:r>
            <a:r>
              <a:rPr sz="2000" spc="56" dirty="0">
                <a:latin typeface="Georgia" panose="02040502050405020303"/>
                <a:cs typeface="Georgia" panose="02040502050405020303"/>
              </a:rPr>
              <a:t>образовательном </a:t>
            </a:r>
            <a:r>
              <a:rPr sz="2000" spc="75" dirty="0">
                <a:latin typeface="Georgia" panose="02040502050405020303"/>
                <a:cs typeface="Georgia" panose="02040502050405020303"/>
              </a:rPr>
              <a:t>учреждении </a:t>
            </a:r>
            <a:r>
              <a:rPr sz="2000" spc="60" dirty="0">
                <a:latin typeface="Georgia" panose="02040502050405020303"/>
                <a:cs typeface="Georgia" panose="02040502050405020303"/>
              </a:rPr>
              <a:t>по  </a:t>
            </a:r>
            <a:r>
              <a:rPr sz="2000" spc="64" dirty="0">
                <a:latin typeface="Georgia" panose="02040502050405020303"/>
                <a:cs typeface="Georgia" panose="02040502050405020303"/>
              </a:rPr>
              <a:t>установленной</a:t>
            </a:r>
            <a:r>
              <a:rPr sz="2000" spc="143" dirty="0">
                <a:latin typeface="Georgia" panose="02040502050405020303"/>
                <a:cs typeface="Georgia" panose="02040502050405020303"/>
              </a:rPr>
              <a:t> </a:t>
            </a:r>
            <a:r>
              <a:rPr sz="2000" spc="83" dirty="0">
                <a:latin typeface="Georgia" panose="02040502050405020303"/>
                <a:cs typeface="Georgia" panose="02040502050405020303"/>
              </a:rPr>
              <a:t>форме.</a:t>
            </a:r>
            <a:endParaRPr sz="2000" dirty="0">
              <a:latin typeface="Georgia" panose="02040502050405020303"/>
              <a:cs typeface="Georgia" panose="02040502050405020303"/>
            </a:endParaRPr>
          </a:p>
        </p:txBody>
      </p:sp>
      <p:pic>
        <p:nvPicPr>
          <p:cNvPr id="4" name="Picture 2" descr="C:\Users\Оксана\Desktop\thumb_ege.png"/>
          <p:cNvPicPr>
            <a:picLocks noChangeAspect="1" noChangeArrowheads="1"/>
          </p:cNvPicPr>
          <p:nvPr/>
        </p:nvPicPr>
        <p:blipFill>
          <a:blip r:embed="rId1" cstate="print"/>
          <a:srcRect/>
          <a:stretch>
            <a:fillRect/>
          </a:stretch>
        </p:blipFill>
        <p:spPr bwMode="auto">
          <a:xfrm>
            <a:off x="228600" y="133350"/>
            <a:ext cx="1521068" cy="72092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31031" y="895350"/>
            <a:ext cx="6515100" cy="4893038"/>
          </a:xfrm>
          <a:prstGeom prst="rect">
            <a:avLst/>
          </a:prstGeom>
        </p:spPr>
        <p:txBody>
          <a:bodyPr vert="horz" wrap="square" lIns="0" tIns="167164" rIns="0" bIns="0" rtlCol="0">
            <a:spAutoFit/>
          </a:bodyPr>
          <a:lstStyle/>
          <a:p>
            <a:pPr marL="9525">
              <a:spcBef>
                <a:spcPts val="1315"/>
              </a:spcBef>
            </a:pPr>
            <a:r>
              <a:rPr sz="2000" b="1" spc="-56" dirty="0">
                <a:latin typeface="Georgia" panose="02040502050405020303"/>
                <a:cs typeface="Georgia" panose="02040502050405020303"/>
              </a:rPr>
              <a:t>Цель: </a:t>
            </a:r>
            <a:r>
              <a:rPr sz="2000" b="1" spc="113" dirty="0">
                <a:solidFill>
                  <a:srgbClr val="C00000"/>
                </a:solidFill>
                <a:latin typeface="Georgia" panose="02040502050405020303"/>
                <a:cs typeface="Georgia" panose="02040502050405020303"/>
              </a:rPr>
              <a:t>допуск </a:t>
            </a:r>
            <a:r>
              <a:rPr sz="2000" b="1" spc="158" dirty="0">
                <a:solidFill>
                  <a:srgbClr val="C00000"/>
                </a:solidFill>
                <a:latin typeface="Georgia" panose="02040502050405020303"/>
                <a:cs typeface="Georgia" panose="02040502050405020303"/>
              </a:rPr>
              <a:t>к</a:t>
            </a:r>
            <a:r>
              <a:rPr sz="2000" b="1" spc="-23" dirty="0">
                <a:solidFill>
                  <a:srgbClr val="C00000"/>
                </a:solidFill>
                <a:latin typeface="Georgia" panose="02040502050405020303"/>
                <a:cs typeface="Georgia" panose="02040502050405020303"/>
              </a:rPr>
              <a:t> </a:t>
            </a:r>
            <a:r>
              <a:rPr sz="2000" b="1" spc="-19" dirty="0">
                <a:solidFill>
                  <a:srgbClr val="C00000"/>
                </a:solidFill>
                <a:latin typeface="Georgia" panose="02040502050405020303"/>
                <a:cs typeface="Georgia" panose="02040502050405020303"/>
              </a:rPr>
              <a:t>ГИА</a:t>
            </a:r>
            <a:endParaRPr sz="2000" b="1" dirty="0">
              <a:solidFill>
                <a:srgbClr val="C00000"/>
              </a:solidFill>
              <a:latin typeface="Georgia" panose="02040502050405020303"/>
              <a:cs typeface="Georgia" panose="02040502050405020303"/>
            </a:endParaRPr>
          </a:p>
          <a:p>
            <a:pPr marL="9525">
              <a:spcBef>
                <a:spcPts val="1245"/>
              </a:spcBef>
            </a:pPr>
            <a:r>
              <a:rPr sz="2000" b="1" spc="-19" dirty="0">
                <a:latin typeface="Georgia" panose="02040502050405020303"/>
                <a:cs typeface="Georgia" panose="02040502050405020303"/>
              </a:rPr>
              <a:t>Форма: </a:t>
            </a:r>
            <a:r>
              <a:rPr sz="2000" spc="83" dirty="0">
                <a:latin typeface="Georgia" panose="02040502050405020303"/>
                <a:cs typeface="Georgia" panose="02040502050405020303"/>
              </a:rPr>
              <a:t>сочинение </a:t>
            </a:r>
            <a:r>
              <a:rPr sz="2000" dirty="0">
                <a:latin typeface="Georgia" panose="02040502050405020303"/>
                <a:cs typeface="Georgia" panose="02040502050405020303"/>
              </a:rPr>
              <a:t>или</a:t>
            </a:r>
            <a:r>
              <a:rPr sz="2000" spc="420" dirty="0">
                <a:latin typeface="Georgia" panose="02040502050405020303"/>
                <a:cs typeface="Georgia" panose="02040502050405020303"/>
              </a:rPr>
              <a:t> </a:t>
            </a:r>
            <a:r>
              <a:rPr sz="2000" spc="56" dirty="0">
                <a:latin typeface="Georgia" panose="02040502050405020303"/>
                <a:cs typeface="Georgia" panose="02040502050405020303"/>
              </a:rPr>
              <a:t>изложение</a:t>
            </a:r>
            <a:endParaRPr sz="2000" dirty="0">
              <a:latin typeface="Georgia" panose="02040502050405020303"/>
              <a:cs typeface="Georgia" panose="02040502050405020303"/>
            </a:endParaRPr>
          </a:p>
          <a:p>
            <a:pPr marL="9525">
              <a:spcBef>
                <a:spcPts val="1240"/>
              </a:spcBef>
            </a:pPr>
            <a:r>
              <a:rPr sz="2000" b="1" spc="19" dirty="0">
                <a:latin typeface="Georgia" panose="02040502050405020303"/>
                <a:cs typeface="Georgia" panose="02040502050405020303"/>
              </a:rPr>
              <a:t>Результат: </a:t>
            </a:r>
            <a:r>
              <a:rPr sz="2000" spc="94" dirty="0">
                <a:latin typeface="Georgia" panose="02040502050405020303"/>
                <a:cs typeface="Georgia" panose="02040502050405020303"/>
              </a:rPr>
              <a:t>зачет </a:t>
            </a:r>
            <a:r>
              <a:rPr sz="2000" dirty="0">
                <a:latin typeface="Georgia" panose="02040502050405020303"/>
                <a:cs typeface="Georgia" panose="02040502050405020303"/>
              </a:rPr>
              <a:t>или</a:t>
            </a:r>
            <a:r>
              <a:rPr sz="2000" spc="416" dirty="0">
                <a:latin typeface="Georgia" panose="02040502050405020303"/>
                <a:cs typeface="Georgia" panose="02040502050405020303"/>
              </a:rPr>
              <a:t> </a:t>
            </a:r>
            <a:r>
              <a:rPr sz="2000" spc="90" dirty="0">
                <a:latin typeface="Georgia" panose="02040502050405020303"/>
                <a:cs typeface="Georgia" panose="02040502050405020303"/>
              </a:rPr>
              <a:t>незачет</a:t>
            </a:r>
            <a:endParaRPr sz="2000" dirty="0">
              <a:latin typeface="Georgia" panose="02040502050405020303"/>
              <a:cs typeface="Georgia" panose="02040502050405020303"/>
            </a:endParaRPr>
          </a:p>
          <a:p>
            <a:pPr marL="9525" marR="494030" algn="just">
              <a:lnSpc>
                <a:spcPct val="145000"/>
              </a:lnSpc>
              <a:spcBef>
                <a:spcPts val="5"/>
              </a:spcBef>
            </a:pPr>
            <a:r>
              <a:rPr sz="2000" b="1" spc="60" dirty="0">
                <a:latin typeface="Georgia" panose="02040502050405020303"/>
                <a:cs typeface="Georgia" panose="02040502050405020303"/>
              </a:rPr>
              <a:t>Дата </a:t>
            </a:r>
            <a:r>
              <a:rPr sz="2000" b="1" dirty="0">
                <a:latin typeface="Georgia" panose="02040502050405020303"/>
                <a:cs typeface="Georgia" panose="02040502050405020303"/>
              </a:rPr>
              <a:t>проведения: </a:t>
            </a:r>
            <a:r>
              <a:rPr lang="ru-RU" sz="2000" b="1" spc="161" dirty="0">
                <a:solidFill>
                  <a:srgbClr val="FF0000"/>
                </a:solidFill>
                <a:latin typeface="Georgia" panose="02040502050405020303"/>
                <a:cs typeface="Georgia" panose="02040502050405020303"/>
              </a:rPr>
              <a:t>4 декабря </a:t>
            </a:r>
            <a:r>
              <a:rPr sz="2000" b="1" spc="161" dirty="0">
                <a:solidFill>
                  <a:srgbClr val="FF0000"/>
                </a:solidFill>
                <a:latin typeface="Georgia" panose="02040502050405020303"/>
                <a:cs typeface="Georgia" panose="02040502050405020303"/>
              </a:rPr>
              <a:t>20</a:t>
            </a:r>
            <a:r>
              <a:rPr lang="ru-RU" sz="2000" b="1" spc="161" dirty="0">
                <a:solidFill>
                  <a:srgbClr val="FF0000"/>
                </a:solidFill>
                <a:latin typeface="Georgia" panose="02040502050405020303"/>
                <a:cs typeface="Georgia" panose="02040502050405020303"/>
              </a:rPr>
              <a:t>24(среда)</a:t>
            </a:r>
            <a:r>
              <a:rPr sz="2000" b="1" spc="161" dirty="0">
                <a:solidFill>
                  <a:srgbClr val="FF0000"/>
                </a:solidFill>
                <a:latin typeface="Georgia" panose="02040502050405020303"/>
                <a:cs typeface="Georgia" panose="02040502050405020303"/>
              </a:rPr>
              <a:t>  </a:t>
            </a:r>
            <a:endParaRPr lang="ru-RU" sz="2000" b="1" spc="161" dirty="0">
              <a:solidFill>
                <a:srgbClr val="FF0000"/>
              </a:solidFill>
              <a:latin typeface="Georgia" panose="02040502050405020303"/>
              <a:cs typeface="Georgia" panose="02040502050405020303"/>
            </a:endParaRPr>
          </a:p>
          <a:p>
            <a:pPr marL="9525" marR="494030" algn="just">
              <a:lnSpc>
                <a:spcPct val="145000"/>
              </a:lnSpc>
              <a:spcBef>
                <a:spcPts val="5"/>
              </a:spcBef>
            </a:pPr>
            <a:r>
              <a:rPr sz="2000" b="1" dirty="0" err="1">
                <a:latin typeface="Georgia" panose="02040502050405020303"/>
                <a:cs typeface="Georgia" panose="02040502050405020303"/>
              </a:rPr>
              <a:t>Время</a:t>
            </a:r>
            <a:r>
              <a:rPr sz="2000" b="1" dirty="0">
                <a:latin typeface="Georgia" panose="02040502050405020303"/>
                <a:cs typeface="Georgia" panose="02040502050405020303"/>
              </a:rPr>
              <a:t> </a:t>
            </a:r>
            <a:r>
              <a:rPr sz="2000" b="1" spc="-19" dirty="0">
                <a:latin typeface="Georgia" panose="02040502050405020303"/>
                <a:cs typeface="Georgia" panose="02040502050405020303"/>
              </a:rPr>
              <a:t>написания: </a:t>
            </a:r>
            <a:r>
              <a:rPr sz="2000" spc="165" dirty="0">
                <a:latin typeface="Georgia" panose="02040502050405020303"/>
                <a:cs typeface="Georgia" panose="02040502050405020303"/>
              </a:rPr>
              <a:t>235 </a:t>
            </a:r>
            <a:r>
              <a:rPr sz="2000" spc="101" dirty="0" err="1">
                <a:latin typeface="Georgia" panose="02040502050405020303"/>
                <a:cs typeface="Georgia" panose="02040502050405020303"/>
              </a:rPr>
              <a:t>минут</a:t>
            </a:r>
            <a:r>
              <a:rPr sz="2000" spc="101" dirty="0">
                <a:latin typeface="Georgia" panose="02040502050405020303"/>
                <a:cs typeface="Georgia" panose="02040502050405020303"/>
              </a:rPr>
              <a:t>  </a:t>
            </a:r>
            <a:endParaRPr lang="ru-RU" sz="2000" spc="101" dirty="0">
              <a:latin typeface="Georgia" panose="02040502050405020303"/>
              <a:cs typeface="Georgia" panose="02040502050405020303"/>
            </a:endParaRPr>
          </a:p>
          <a:p>
            <a:pPr marL="9525" marR="494030" algn="just">
              <a:lnSpc>
                <a:spcPct val="145000"/>
              </a:lnSpc>
              <a:spcBef>
                <a:spcPts val="5"/>
              </a:spcBef>
            </a:pPr>
            <a:r>
              <a:rPr sz="2000" b="1" spc="-94" dirty="0" err="1">
                <a:latin typeface="Georgia" panose="02040502050405020303"/>
                <a:cs typeface="Georgia" panose="02040502050405020303"/>
              </a:rPr>
              <a:t>Начало</a:t>
            </a:r>
            <a:r>
              <a:rPr sz="2000" b="1" spc="-94" dirty="0">
                <a:latin typeface="Georgia" panose="02040502050405020303"/>
                <a:cs typeface="Georgia" panose="02040502050405020303"/>
              </a:rPr>
              <a:t> </a:t>
            </a:r>
            <a:r>
              <a:rPr sz="2000" b="1" spc="-15" dirty="0">
                <a:latin typeface="Georgia" panose="02040502050405020303"/>
                <a:cs typeface="Georgia" panose="02040502050405020303"/>
              </a:rPr>
              <a:t>сочинения:</a:t>
            </a:r>
            <a:r>
              <a:rPr sz="2000" b="1" spc="-4" dirty="0">
                <a:latin typeface="Georgia" panose="02040502050405020303"/>
                <a:cs typeface="Georgia" panose="02040502050405020303"/>
              </a:rPr>
              <a:t> </a:t>
            </a:r>
            <a:r>
              <a:rPr sz="2000" spc="94" dirty="0">
                <a:latin typeface="Georgia" panose="02040502050405020303"/>
                <a:cs typeface="Georgia" panose="02040502050405020303"/>
              </a:rPr>
              <a:t>10:00</a:t>
            </a:r>
            <a:endParaRPr lang="ru-RU" sz="2000" spc="94" dirty="0">
              <a:latin typeface="Georgia" panose="02040502050405020303"/>
              <a:cs typeface="Georgia" panose="02040502050405020303"/>
            </a:endParaRPr>
          </a:p>
          <a:p>
            <a:pPr marL="9525" marR="494030" algn="just">
              <a:lnSpc>
                <a:spcPct val="145000"/>
              </a:lnSpc>
              <a:spcBef>
                <a:spcPts val="5"/>
              </a:spcBef>
            </a:pPr>
            <a:r>
              <a:rPr lang="ru-RU" sz="2000" b="1" spc="-19" dirty="0">
                <a:latin typeface="Georgia" panose="02040502050405020303"/>
                <a:cs typeface="Georgia" panose="02040502050405020303"/>
              </a:rPr>
              <a:t>Дополнительные сроки: </a:t>
            </a:r>
            <a:r>
              <a:rPr lang="ru-RU" sz="2000" b="1" spc="-19" dirty="0">
                <a:solidFill>
                  <a:srgbClr val="FF0000"/>
                </a:solidFill>
                <a:latin typeface="Georgia" panose="02040502050405020303"/>
                <a:cs typeface="Georgia" panose="02040502050405020303"/>
              </a:rPr>
              <a:t>5 февраля и  </a:t>
            </a:r>
            <a:endParaRPr lang="ru-RU" sz="2000" b="1" spc="-19" dirty="0">
              <a:solidFill>
                <a:srgbClr val="FF0000"/>
              </a:solidFill>
              <a:latin typeface="Georgia" panose="02040502050405020303"/>
              <a:cs typeface="Georgia" panose="02040502050405020303"/>
            </a:endParaRPr>
          </a:p>
          <a:p>
            <a:pPr marL="9525" marR="494030" algn="just">
              <a:lnSpc>
                <a:spcPct val="145000"/>
              </a:lnSpc>
              <a:spcBef>
                <a:spcPts val="5"/>
              </a:spcBef>
            </a:pPr>
            <a:r>
              <a:rPr lang="ru-RU" sz="2000" b="1" spc="-19" dirty="0">
                <a:solidFill>
                  <a:srgbClr val="FF0000"/>
                </a:solidFill>
                <a:latin typeface="Georgia" panose="02040502050405020303"/>
                <a:cs typeface="Georgia" panose="02040502050405020303"/>
              </a:rPr>
              <a:t>9 апреля 2025 года</a:t>
            </a:r>
            <a:endParaRPr lang="ru-RU" sz="2000" b="1" spc="-19" dirty="0">
              <a:solidFill>
                <a:srgbClr val="FF0000"/>
              </a:solidFill>
              <a:latin typeface="Georgia" panose="02040502050405020303"/>
              <a:cs typeface="Georgia" panose="02040502050405020303"/>
            </a:endParaRPr>
          </a:p>
          <a:p>
            <a:pPr marL="9525" marR="494030" algn="just">
              <a:lnSpc>
                <a:spcPct val="145000"/>
              </a:lnSpc>
              <a:spcBef>
                <a:spcPts val="5"/>
              </a:spcBef>
            </a:pPr>
            <a:r>
              <a:rPr lang="ru-RU" sz="2000" b="1" spc="-19" dirty="0">
                <a:latin typeface="Georgia" panose="02040502050405020303"/>
                <a:cs typeface="Georgia" panose="02040502050405020303"/>
              </a:rPr>
              <a:t>Заявление подается  </a:t>
            </a:r>
            <a:r>
              <a:rPr lang="ru-RU" sz="2000" b="1" spc="-19" dirty="0">
                <a:solidFill>
                  <a:srgbClr val="FF0000"/>
                </a:solidFill>
                <a:latin typeface="Georgia" panose="02040502050405020303"/>
                <a:cs typeface="Georgia" panose="02040502050405020303"/>
              </a:rPr>
              <a:t>до 15.11.2024</a:t>
            </a:r>
            <a:endParaRPr lang="ru-RU" sz="2000" b="1" spc="-19" dirty="0">
              <a:latin typeface="Georgia" panose="02040502050405020303"/>
              <a:cs typeface="Georgia" panose="02040502050405020303"/>
            </a:endParaRPr>
          </a:p>
          <a:p>
            <a:pPr marL="9525" marR="494030" algn="just">
              <a:lnSpc>
                <a:spcPct val="145000"/>
              </a:lnSpc>
              <a:spcBef>
                <a:spcPts val="5"/>
              </a:spcBef>
            </a:pPr>
            <a:endParaRPr lang="ru-RU" b="1" spc="-19" dirty="0">
              <a:solidFill>
                <a:srgbClr val="FF0000"/>
              </a:solidFill>
              <a:latin typeface="Georgia" panose="02040502050405020303"/>
              <a:cs typeface="Georgia" panose="02040502050405020303"/>
            </a:endParaRPr>
          </a:p>
          <a:p>
            <a:pPr marL="9525" marR="494030" algn="just">
              <a:lnSpc>
                <a:spcPct val="145000"/>
              </a:lnSpc>
              <a:spcBef>
                <a:spcPts val="5"/>
              </a:spcBef>
            </a:pPr>
            <a:endParaRPr sz="2100" dirty="0">
              <a:latin typeface="Georgia" panose="02040502050405020303"/>
              <a:cs typeface="Georgia" panose="02040502050405020303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859717" y="258817"/>
            <a:ext cx="4777264" cy="470802"/>
          </a:xfrm>
          <a:prstGeom prst="rect">
            <a:avLst/>
          </a:prstGeom>
        </p:spPr>
        <p:txBody>
          <a:bodyPr vert="horz" wrap="square" lIns="0" tIns="9049" rIns="0" bIns="0" rtlCol="0">
            <a:spAutoFit/>
          </a:bodyPr>
          <a:lstStyle/>
          <a:p>
            <a:pPr marL="9525">
              <a:spcBef>
                <a:spcPts val="70"/>
              </a:spcBef>
            </a:pPr>
            <a:r>
              <a:rPr sz="3000" b="0" u="heavy" spc="-754" dirty="0">
                <a:solidFill>
                  <a:srgbClr val="C00000"/>
                </a:solidFill>
                <a:uFill>
                  <a:solidFill>
                    <a:srgbClr val="FF0000"/>
                  </a:solidFill>
                </a:uFill>
                <a:latin typeface="Times New Roman" panose="02020603050405020304"/>
                <a:cs typeface="Times New Roman" panose="02020603050405020304"/>
              </a:rPr>
              <a:t> </a:t>
            </a:r>
            <a:r>
              <a:rPr sz="3000" u="heavy" spc="-83" dirty="0">
                <a:solidFill>
                  <a:srgbClr val="C00000"/>
                </a:solidFill>
                <a:uFill>
                  <a:solidFill>
                    <a:srgbClr val="FF0000"/>
                  </a:solidFill>
                </a:uFill>
                <a:latin typeface="Times New Roman" panose="02020603050405020304"/>
                <a:cs typeface="Times New Roman" panose="02020603050405020304"/>
              </a:rPr>
              <a:t>ИТОГОВОЕ</a:t>
            </a:r>
            <a:r>
              <a:rPr sz="3000" u="heavy" spc="-210" dirty="0">
                <a:solidFill>
                  <a:srgbClr val="C00000"/>
                </a:solidFill>
                <a:uFill>
                  <a:solidFill>
                    <a:srgbClr val="FF0000"/>
                  </a:solidFill>
                </a:uFill>
                <a:latin typeface="Times New Roman" panose="02020603050405020304"/>
                <a:cs typeface="Times New Roman" panose="02020603050405020304"/>
              </a:rPr>
              <a:t> </a:t>
            </a:r>
            <a:r>
              <a:rPr sz="3000" u="heavy" spc="-79" dirty="0">
                <a:solidFill>
                  <a:srgbClr val="C00000"/>
                </a:solidFill>
                <a:uFill>
                  <a:solidFill>
                    <a:srgbClr val="FF0000"/>
                  </a:solidFill>
                </a:uFill>
                <a:latin typeface="Times New Roman" panose="02020603050405020304"/>
                <a:cs typeface="Times New Roman" panose="02020603050405020304"/>
              </a:rPr>
              <a:t>СОЧИНЕНИЕ</a:t>
            </a:r>
            <a:r>
              <a:rPr sz="3000" u="heavy" spc="-79" dirty="0">
                <a:uFill>
                  <a:solidFill>
                    <a:srgbClr val="FF0000"/>
                  </a:solidFill>
                </a:uFill>
                <a:latin typeface="Times New Roman" panose="02020603050405020304"/>
                <a:cs typeface="Times New Roman" panose="02020603050405020304"/>
              </a:rPr>
              <a:t>:</a:t>
            </a:r>
            <a:endParaRPr sz="3000" dirty="0">
              <a:latin typeface="Times New Roman" panose="02020603050405020304"/>
              <a:cs typeface="Times New Roman" panose="02020603050405020304"/>
            </a:endParaRPr>
          </a:p>
        </p:txBody>
      </p:sp>
      <p:pic>
        <p:nvPicPr>
          <p:cNvPr id="5" name="Picture 2" descr="C:\Users\Оксана\Desktop\thumb_ege.png"/>
          <p:cNvPicPr>
            <a:picLocks noChangeAspect="1" noChangeArrowheads="1"/>
          </p:cNvPicPr>
          <p:nvPr/>
        </p:nvPicPr>
        <p:blipFill>
          <a:blip r:embed="rId1" cstate="print"/>
          <a:srcRect/>
          <a:stretch>
            <a:fillRect/>
          </a:stretch>
        </p:blipFill>
        <p:spPr bwMode="auto">
          <a:xfrm>
            <a:off x="238818" y="66115"/>
            <a:ext cx="1521068" cy="720924"/>
          </a:xfrm>
          <a:prstGeom prst="rect">
            <a:avLst/>
          </a:prstGeom>
          <a:noFill/>
        </p:spPr>
      </p:pic>
      <p:pic>
        <p:nvPicPr>
          <p:cNvPr id="6" name="Picture 2" descr="F:\2021-2022\ГИА в 2022 году\d496e7fdc51a5824c130e0b6e6cfcacf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49604" y="971550"/>
            <a:ext cx="1996527" cy="112624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836030" y="256202"/>
            <a:ext cx="4972050" cy="516969"/>
          </a:xfrm>
          <a:prstGeom prst="rect">
            <a:avLst/>
          </a:prstGeom>
        </p:spPr>
        <p:txBody>
          <a:bodyPr vert="horz" wrap="square" lIns="0" tIns="9049" rIns="0" bIns="0" rtlCol="0">
            <a:spAutoFit/>
          </a:bodyPr>
          <a:lstStyle/>
          <a:p>
            <a:pPr marL="9525">
              <a:spcBef>
                <a:spcPts val="70"/>
              </a:spcBef>
            </a:pPr>
            <a:r>
              <a:rPr sz="2100" b="0" u="heavy" spc="-525" dirty="0">
                <a:uFill>
                  <a:solidFill>
                    <a:srgbClr val="FF0000"/>
                  </a:solidFill>
                </a:uFill>
                <a:latin typeface="Times New Roman" panose="02020603050405020304"/>
                <a:cs typeface="Times New Roman" panose="02020603050405020304"/>
              </a:rPr>
              <a:t> </a:t>
            </a:r>
            <a:r>
              <a:rPr lang="ru-RU" sz="3300" spc="-109" dirty="0">
                <a:solidFill>
                  <a:srgbClr val="C00000"/>
                </a:solidFill>
                <a:latin typeface="Times New Roman" panose="02020603050405020304"/>
                <a:cs typeface="Times New Roman" panose="02020603050405020304"/>
              </a:rPr>
              <a:t>РЕГИСТРАЦИЯ </a:t>
            </a:r>
            <a:r>
              <a:rPr lang="ru-RU" sz="3300" spc="-38" dirty="0">
                <a:solidFill>
                  <a:srgbClr val="C00000"/>
                </a:solidFill>
                <a:latin typeface="Times New Roman" panose="02020603050405020304"/>
                <a:cs typeface="Times New Roman" panose="02020603050405020304"/>
              </a:rPr>
              <a:t>НА</a:t>
            </a:r>
            <a:r>
              <a:rPr lang="ru-RU" sz="3300" spc="-259" dirty="0">
                <a:solidFill>
                  <a:srgbClr val="C00000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lang="ru-RU" sz="3300" spc="-75" dirty="0">
                <a:solidFill>
                  <a:srgbClr val="C00000"/>
                </a:solidFill>
                <a:latin typeface="Times New Roman" panose="02020603050405020304"/>
                <a:cs typeface="Times New Roman" panose="02020603050405020304"/>
              </a:rPr>
              <a:t>ЕГЭ</a:t>
            </a:r>
            <a:endParaRPr sz="3300" dirty="0">
              <a:solidFill>
                <a:srgbClr val="C00000"/>
              </a:solidFill>
              <a:latin typeface="Times New Roman" panose="02020603050405020304"/>
              <a:cs typeface="Times New Roman" panose="02020603050405020304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401956" y="1270063"/>
            <a:ext cx="5793581" cy="332303"/>
          </a:xfrm>
          <a:prstGeom prst="rect">
            <a:avLst/>
          </a:prstGeom>
        </p:spPr>
        <p:txBody>
          <a:bodyPr vert="horz" wrap="square" lIns="0" tIns="9049" rIns="0" bIns="0" rtlCol="0">
            <a:spAutoFit/>
          </a:bodyPr>
          <a:lstStyle/>
          <a:p>
            <a:pPr marL="3395980">
              <a:spcBef>
                <a:spcPts val="70"/>
              </a:spcBef>
            </a:pPr>
            <a:r>
              <a:rPr sz="2100" u="heavy" spc="-525" dirty="0">
                <a:solidFill>
                  <a:srgbClr val="C00000"/>
                </a:solidFill>
                <a:uFill>
                  <a:solidFill>
                    <a:srgbClr val="FF0000"/>
                  </a:solidFill>
                </a:uFill>
                <a:latin typeface="Times New Roman" panose="02020603050405020304"/>
                <a:cs typeface="Times New Roman" panose="02020603050405020304"/>
              </a:rPr>
              <a:t> </a:t>
            </a:r>
            <a:endParaRPr sz="2100" dirty="0">
              <a:solidFill>
                <a:srgbClr val="C00000"/>
              </a:solidFill>
              <a:latin typeface="Times New Roman" panose="02020603050405020304"/>
              <a:cs typeface="Times New Roman" panose="02020603050405020304"/>
            </a:endParaRPr>
          </a:p>
        </p:txBody>
      </p:sp>
      <p:pic>
        <p:nvPicPr>
          <p:cNvPr id="6" name="Picture 2" descr="C:\Users\Оксана\Desktop\thumb_ege.png"/>
          <p:cNvPicPr>
            <a:picLocks noChangeAspect="1" noChangeArrowheads="1"/>
          </p:cNvPicPr>
          <p:nvPr/>
        </p:nvPicPr>
        <p:blipFill>
          <a:blip r:embed="rId1" cstate="print"/>
          <a:srcRect/>
          <a:stretch>
            <a:fillRect/>
          </a:stretch>
        </p:blipFill>
        <p:spPr bwMode="auto">
          <a:xfrm>
            <a:off x="305507" y="86737"/>
            <a:ext cx="1521068" cy="720924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207464" y="1127765"/>
            <a:ext cx="6572250" cy="144398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06680" marR="104775" algn="ctr">
              <a:lnSpc>
                <a:spcPts val="2920"/>
              </a:lnSpc>
              <a:spcBef>
                <a:spcPts val="440"/>
              </a:spcBef>
            </a:pPr>
            <a:r>
              <a:rPr lang="ru-RU" sz="2700" spc="4" dirty="0">
                <a:latin typeface="Georgia" panose="02040502050405020303"/>
                <a:cs typeface="Georgia" panose="02040502050405020303"/>
              </a:rPr>
              <a:t>Для </a:t>
            </a:r>
            <a:r>
              <a:rPr lang="ru-RU" sz="2700" spc="131" dirty="0">
                <a:latin typeface="Georgia" panose="02040502050405020303"/>
                <a:cs typeface="Georgia" panose="02040502050405020303"/>
              </a:rPr>
              <a:t>участия </a:t>
            </a:r>
            <a:r>
              <a:rPr lang="ru-RU" sz="2700" spc="221" dirty="0">
                <a:latin typeface="Georgia" panose="02040502050405020303"/>
                <a:cs typeface="Georgia" panose="02040502050405020303"/>
              </a:rPr>
              <a:t>в </a:t>
            </a:r>
            <a:r>
              <a:rPr lang="ru-RU" sz="2700" spc="127" dirty="0">
                <a:latin typeface="Georgia" panose="02040502050405020303"/>
                <a:cs typeface="Georgia" panose="02040502050405020303"/>
              </a:rPr>
              <a:t>ЕГЭ </a:t>
            </a:r>
            <a:r>
              <a:rPr lang="ru-RU" sz="2700" spc="113" dirty="0">
                <a:latin typeface="Georgia" panose="02040502050405020303"/>
                <a:cs typeface="Georgia" panose="02040502050405020303"/>
              </a:rPr>
              <a:t>обучающемуся  </a:t>
            </a:r>
            <a:r>
              <a:rPr lang="ru-RU" sz="2700" spc="86" dirty="0">
                <a:latin typeface="Georgia" panose="02040502050405020303"/>
                <a:cs typeface="Georgia" panose="02040502050405020303"/>
              </a:rPr>
              <a:t>необходимо</a:t>
            </a:r>
            <a:r>
              <a:rPr lang="ru-RU" sz="2700" spc="191" dirty="0">
                <a:latin typeface="Georgia" panose="02040502050405020303"/>
                <a:cs typeface="Georgia" panose="02040502050405020303"/>
              </a:rPr>
              <a:t> подать заявление </a:t>
            </a:r>
            <a:r>
              <a:rPr lang="ru-RU" sz="2700" spc="221" dirty="0">
                <a:latin typeface="Georgia" panose="02040502050405020303"/>
                <a:cs typeface="Georgia" panose="02040502050405020303"/>
              </a:rPr>
              <a:t>в</a:t>
            </a:r>
            <a:endParaRPr lang="ru-RU" sz="2700" dirty="0">
              <a:latin typeface="Georgia" panose="02040502050405020303"/>
              <a:cs typeface="Georgia" panose="02040502050405020303"/>
            </a:endParaRPr>
          </a:p>
          <a:p>
            <a:pPr algn="ctr">
              <a:spcBef>
                <a:spcPts val="1460"/>
              </a:spcBef>
            </a:pPr>
            <a:r>
              <a:rPr lang="ru-RU" sz="2700" b="1" spc="-26" dirty="0">
                <a:latin typeface="Georgia" panose="02040502050405020303"/>
                <a:cs typeface="Georgia" panose="02040502050405020303"/>
              </a:rPr>
              <a:t>СРОК </a:t>
            </a:r>
            <a:r>
              <a:rPr lang="ru-RU" sz="2700" b="1" spc="26" dirty="0">
                <a:latin typeface="Georgia" panose="02040502050405020303"/>
                <a:cs typeface="Georgia" panose="02040502050405020303"/>
              </a:rPr>
              <a:t>ДО </a:t>
            </a:r>
            <a:r>
              <a:rPr lang="ru-RU" sz="2700" b="1" spc="458" dirty="0">
                <a:solidFill>
                  <a:srgbClr val="C00000"/>
                </a:solidFill>
                <a:latin typeface="Georgia" panose="02040502050405020303"/>
                <a:cs typeface="Georgia" panose="02040502050405020303"/>
              </a:rPr>
              <a:t>1</a:t>
            </a:r>
            <a:r>
              <a:rPr lang="ru-RU" sz="2700" b="1" spc="458" dirty="0">
                <a:latin typeface="Georgia" panose="02040502050405020303"/>
                <a:cs typeface="Georgia" panose="02040502050405020303"/>
              </a:rPr>
              <a:t> </a:t>
            </a:r>
            <a:r>
              <a:rPr lang="ru-RU" sz="2700" b="1" spc="-101" dirty="0">
                <a:latin typeface="Georgia" panose="02040502050405020303"/>
                <a:cs typeface="Georgia" panose="02040502050405020303"/>
              </a:rPr>
              <a:t>ФЕВРАЛЯ </a:t>
            </a:r>
            <a:r>
              <a:rPr lang="ru-RU" sz="2700" b="1" spc="-15" dirty="0">
                <a:solidFill>
                  <a:srgbClr val="C00000"/>
                </a:solidFill>
                <a:latin typeface="Georgia" panose="02040502050405020303"/>
                <a:cs typeface="Georgia" panose="02040502050405020303"/>
              </a:rPr>
              <a:t>2025</a:t>
            </a:r>
            <a:r>
              <a:rPr lang="ru-RU" sz="2700" b="1" spc="146" dirty="0">
                <a:latin typeface="Georgia" panose="02040502050405020303"/>
                <a:cs typeface="Georgia" panose="02040502050405020303"/>
              </a:rPr>
              <a:t> </a:t>
            </a:r>
            <a:r>
              <a:rPr lang="ru-RU" sz="2700" b="1" spc="-11" dirty="0">
                <a:latin typeface="Georgia" panose="02040502050405020303"/>
                <a:cs typeface="Georgia" panose="02040502050405020303"/>
              </a:rPr>
              <a:t>ГОДА</a:t>
            </a:r>
            <a:endParaRPr lang="ru-RU" sz="2700" dirty="0">
              <a:latin typeface="Georgia" panose="02040502050405020303"/>
              <a:cs typeface="Georgia" panose="02040502050405020303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05507" y="3195936"/>
            <a:ext cx="2725348" cy="94641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854710">
              <a:spcBef>
                <a:spcPts val="75"/>
              </a:spcBef>
            </a:pPr>
            <a:r>
              <a:rPr lang="ru-RU" sz="1500" u="sng" spc="-450" dirty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Times New Roman" panose="02020603050405020304"/>
                <a:cs typeface="Times New Roman" panose="02020603050405020304"/>
              </a:rPr>
              <a:t> </a:t>
            </a:r>
            <a:r>
              <a:rPr lang="ru-RU" sz="1500" b="1" u="sng" spc="-139" dirty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Arial" panose="020B0604020202020204"/>
                <a:cs typeface="Arial" panose="020B0604020202020204"/>
              </a:rPr>
              <a:t>Участник</a:t>
            </a:r>
            <a:r>
              <a:rPr lang="ru-RU" sz="1500" b="1" u="sng" spc="-113" dirty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Arial" panose="020B0604020202020204"/>
                <a:cs typeface="Arial" panose="020B0604020202020204"/>
              </a:rPr>
              <a:t> </a:t>
            </a:r>
            <a:r>
              <a:rPr lang="ru-RU" sz="1500" b="1" u="sng" spc="-199" dirty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Arial" panose="020B0604020202020204"/>
                <a:cs typeface="Arial" panose="020B0604020202020204"/>
              </a:rPr>
              <a:t>ГИА</a:t>
            </a:r>
            <a:endParaRPr lang="ru-RU" sz="1500" u="sng" dirty="0">
              <a:latin typeface="Arial" panose="020B0604020202020204"/>
              <a:cs typeface="Arial" panose="020B0604020202020204"/>
            </a:endParaRPr>
          </a:p>
          <a:p>
            <a:pPr marL="9525">
              <a:spcBef>
                <a:spcPts val="25"/>
              </a:spcBef>
            </a:pPr>
            <a:r>
              <a:rPr lang="ru-RU" sz="1350" b="1" i="1" spc="-131" dirty="0">
                <a:latin typeface="Trebuchet MS" panose="020B0603020202020204"/>
                <a:cs typeface="Trebuchet MS" panose="020B0603020202020204"/>
              </a:rPr>
              <a:t>- </a:t>
            </a:r>
            <a:r>
              <a:rPr lang="ru-RU" sz="1350" b="1" i="1" spc="-94" dirty="0">
                <a:latin typeface="Trebuchet MS" panose="020B0603020202020204"/>
                <a:cs typeface="Trebuchet MS" panose="020B0603020202020204"/>
              </a:rPr>
              <a:t>сведения </a:t>
            </a:r>
            <a:r>
              <a:rPr lang="ru-RU" sz="1350" b="1" i="1" spc="-75" dirty="0">
                <a:latin typeface="Trebuchet MS" panose="020B0603020202020204"/>
                <a:cs typeface="Trebuchet MS" panose="020B0603020202020204"/>
              </a:rPr>
              <a:t>об</a:t>
            </a:r>
            <a:r>
              <a:rPr lang="ru-RU" sz="1350" b="1" i="1" spc="-146" dirty="0">
                <a:latin typeface="Trebuchet MS" panose="020B0603020202020204"/>
                <a:cs typeface="Trebuchet MS" panose="020B0603020202020204"/>
              </a:rPr>
              <a:t> </a:t>
            </a:r>
            <a:r>
              <a:rPr lang="ru-RU" sz="1350" b="1" i="1" spc="-90" dirty="0">
                <a:latin typeface="Trebuchet MS" panose="020B0603020202020204"/>
                <a:cs typeface="Trebuchet MS" panose="020B0603020202020204"/>
              </a:rPr>
              <a:t>участнике</a:t>
            </a:r>
            <a:endParaRPr lang="ru-RU" sz="1350" dirty="0">
              <a:latin typeface="Trebuchet MS" panose="020B0603020202020204"/>
              <a:cs typeface="Trebuchet MS" panose="020B0603020202020204"/>
            </a:endParaRPr>
          </a:p>
          <a:p>
            <a:pPr marL="9525"/>
            <a:r>
              <a:rPr lang="ru-RU" sz="1350" b="1" i="1" spc="-131" dirty="0">
                <a:latin typeface="Trebuchet MS" panose="020B0603020202020204"/>
                <a:cs typeface="Trebuchet MS" panose="020B0603020202020204"/>
              </a:rPr>
              <a:t>- </a:t>
            </a:r>
            <a:r>
              <a:rPr lang="ru-RU" sz="1350" b="1" i="1" spc="-94" dirty="0">
                <a:latin typeface="Trebuchet MS" panose="020B0603020202020204"/>
                <a:cs typeface="Trebuchet MS" panose="020B0603020202020204"/>
              </a:rPr>
              <a:t>сведения </a:t>
            </a:r>
            <a:r>
              <a:rPr lang="ru-RU" sz="1350" b="1" i="1" spc="-75" dirty="0">
                <a:latin typeface="Trebuchet MS" panose="020B0603020202020204"/>
                <a:cs typeface="Trebuchet MS" panose="020B0603020202020204"/>
              </a:rPr>
              <a:t>об</a:t>
            </a:r>
            <a:r>
              <a:rPr lang="ru-RU" sz="1350" b="1" i="1" spc="-146" dirty="0">
                <a:latin typeface="Trebuchet MS" panose="020B0603020202020204"/>
                <a:cs typeface="Trebuchet MS" panose="020B0603020202020204"/>
              </a:rPr>
              <a:t> </a:t>
            </a:r>
            <a:r>
              <a:rPr lang="ru-RU" sz="1350" b="1" i="1" spc="-83" dirty="0">
                <a:latin typeface="Trebuchet MS" panose="020B0603020202020204"/>
                <a:cs typeface="Trebuchet MS" panose="020B0603020202020204"/>
              </a:rPr>
              <a:t>образовательной</a:t>
            </a:r>
            <a:endParaRPr lang="ru-RU" sz="1350" dirty="0">
              <a:latin typeface="Trebuchet MS" panose="020B0603020202020204"/>
              <a:cs typeface="Trebuchet MS" panose="020B0603020202020204"/>
            </a:endParaRPr>
          </a:p>
          <a:p>
            <a:pPr marL="9525"/>
            <a:r>
              <a:rPr lang="ru-RU" sz="1350" b="1" i="1" spc="-75" dirty="0">
                <a:latin typeface="Trebuchet MS" panose="020B0603020202020204"/>
                <a:cs typeface="Trebuchet MS" panose="020B0603020202020204"/>
              </a:rPr>
              <a:t>организации</a:t>
            </a:r>
            <a:endParaRPr lang="ru-RU" sz="1350" dirty="0">
              <a:latin typeface="Trebuchet MS" panose="020B0603020202020204"/>
              <a:cs typeface="Trebuchet MS" panose="020B0603020202020204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600450" y="3195936"/>
            <a:ext cx="3086100" cy="5309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002030">
              <a:spcBef>
                <a:spcPts val="75"/>
              </a:spcBef>
            </a:pPr>
            <a:r>
              <a:rPr lang="ru-RU" sz="1500" u="sng" spc="-446" dirty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Times New Roman" panose="02020603050405020304"/>
                <a:cs typeface="Times New Roman" panose="02020603050405020304"/>
              </a:rPr>
              <a:t> </a:t>
            </a:r>
            <a:r>
              <a:rPr lang="ru-RU" sz="1500" b="1" u="sng" spc="-172" dirty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Arial" panose="020B0604020202020204"/>
                <a:cs typeface="Arial" panose="020B0604020202020204"/>
              </a:rPr>
              <a:t>Родитель</a:t>
            </a:r>
            <a:endParaRPr lang="ru-RU" sz="1500" b="1" u="sng" spc="-172" dirty="0">
              <a:solidFill>
                <a:srgbClr val="C00000"/>
              </a:solidFill>
              <a:uFill>
                <a:solidFill>
                  <a:srgbClr val="C00000"/>
                </a:solidFill>
              </a:uFill>
              <a:latin typeface="Arial" panose="020B0604020202020204"/>
              <a:cs typeface="Arial" panose="020B0604020202020204"/>
            </a:endParaRPr>
          </a:p>
          <a:p>
            <a:pPr marL="9525">
              <a:spcBef>
                <a:spcPts val="25"/>
              </a:spcBef>
            </a:pPr>
            <a:r>
              <a:rPr lang="ru-RU" sz="1350" b="1" i="1" spc="-131" dirty="0">
                <a:latin typeface="Trebuchet MS" panose="020B0603020202020204"/>
                <a:cs typeface="Trebuchet MS" panose="020B0603020202020204"/>
              </a:rPr>
              <a:t>- </a:t>
            </a:r>
            <a:r>
              <a:rPr lang="ru-RU" sz="1350" b="1" i="1" spc="-94" dirty="0">
                <a:latin typeface="Trebuchet MS" panose="020B0603020202020204"/>
                <a:cs typeface="Trebuchet MS" panose="020B0603020202020204"/>
              </a:rPr>
              <a:t>подписывает заявление участника</a:t>
            </a:r>
            <a:endParaRPr lang="ru-RU" sz="1350" dirty="0">
              <a:latin typeface="Trebuchet MS" panose="020B0603020202020204"/>
              <a:cs typeface="Trebuchet MS" panose="020B0603020202020204"/>
            </a:endParaRPr>
          </a:p>
        </p:txBody>
      </p:sp>
      <p:sp>
        <p:nvSpPr>
          <p:cNvPr id="14" name="Прямоугольник: скругленные углы 13"/>
          <p:cNvSpPr/>
          <p:nvPr/>
        </p:nvSpPr>
        <p:spPr>
          <a:xfrm>
            <a:off x="401955" y="3195936"/>
            <a:ext cx="2626995" cy="918865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/>
          </a:p>
        </p:txBody>
      </p:sp>
      <p:sp>
        <p:nvSpPr>
          <p:cNvPr id="16" name="Прямоугольник: скругленные углы 15"/>
          <p:cNvSpPr/>
          <p:nvPr/>
        </p:nvSpPr>
        <p:spPr>
          <a:xfrm>
            <a:off x="3657600" y="3195937"/>
            <a:ext cx="2971800" cy="918865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/>
          </a:p>
        </p:txBody>
      </p:sp>
      <p:sp>
        <p:nvSpPr>
          <p:cNvPr id="17" name="Прямоугольник: скругленные углы 16"/>
          <p:cNvSpPr/>
          <p:nvPr/>
        </p:nvSpPr>
        <p:spPr>
          <a:xfrm>
            <a:off x="401955" y="3195936"/>
            <a:ext cx="2626995" cy="918865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/>
          <p:nvPr/>
        </p:nvSpPr>
        <p:spPr>
          <a:xfrm>
            <a:off x="5120641" y="1213297"/>
            <a:ext cx="569213" cy="555497"/>
          </a:xfrm>
          <a:prstGeom prst="rect">
            <a:avLst/>
          </a:prstGeom>
          <a:blipFill>
            <a:blip r:embed="rId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4" name="object 4"/>
          <p:cNvSpPr txBox="1"/>
          <p:nvPr/>
        </p:nvSpPr>
        <p:spPr>
          <a:xfrm>
            <a:off x="1386744" y="1040761"/>
            <a:ext cx="3969068" cy="425116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9525">
              <a:spcBef>
                <a:spcPts val="75"/>
              </a:spcBef>
            </a:pPr>
            <a:r>
              <a:rPr lang="ru-RU" sz="2700" b="1" spc="94" dirty="0">
                <a:latin typeface="Georgia" panose="02040502050405020303"/>
                <a:cs typeface="Georgia" panose="02040502050405020303"/>
              </a:rPr>
              <a:t>3</a:t>
            </a:r>
            <a:r>
              <a:rPr sz="2700" b="1" spc="94" dirty="0">
                <a:latin typeface="Georgia" panose="02040502050405020303"/>
                <a:cs typeface="Georgia" panose="02040502050405020303"/>
              </a:rPr>
              <a:t> </a:t>
            </a:r>
            <a:r>
              <a:rPr sz="2700" b="1" dirty="0">
                <a:latin typeface="Georgia" panose="02040502050405020303"/>
                <a:cs typeface="Georgia" panose="02040502050405020303"/>
              </a:rPr>
              <a:t>периода </a:t>
            </a:r>
            <a:r>
              <a:rPr sz="2700" b="1" spc="41" dirty="0">
                <a:latin typeface="Georgia" panose="02040502050405020303"/>
                <a:cs typeface="Georgia" panose="02040502050405020303"/>
              </a:rPr>
              <a:t>сдачи</a:t>
            </a:r>
            <a:r>
              <a:rPr sz="2700" b="1" spc="-139" dirty="0">
                <a:latin typeface="Georgia" panose="02040502050405020303"/>
                <a:cs typeface="Georgia" panose="02040502050405020303"/>
              </a:rPr>
              <a:t> </a:t>
            </a:r>
            <a:r>
              <a:rPr sz="2700" b="1" spc="11" dirty="0">
                <a:latin typeface="Georgia" panose="02040502050405020303"/>
                <a:cs typeface="Georgia" panose="02040502050405020303"/>
              </a:rPr>
              <a:t>ЕГЭ</a:t>
            </a:r>
            <a:endParaRPr sz="2700" dirty="0">
              <a:latin typeface="Georgia" panose="02040502050405020303"/>
              <a:cs typeface="Georgia" panose="02040502050405020303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2074696" y="200720"/>
            <a:ext cx="3776663" cy="517930"/>
          </a:xfrm>
          <a:prstGeom prst="rect">
            <a:avLst/>
          </a:prstGeom>
        </p:spPr>
        <p:txBody>
          <a:bodyPr vert="horz" wrap="square" lIns="0" tIns="10001" rIns="0" bIns="0" rtlCol="0">
            <a:spAutoFit/>
          </a:bodyPr>
          <a:lstStyle/>
          <a:p>
            <a:pPr marL="9525">
              <a:spcBef>
                <a:spcPts val="80"/>
              </a:spcBef>
            </a:pPr>
            <a:r>
              <a:rPr sz="3300" spc="-143" dirty="0">
                <a:latin typeface="Times New Roman" panose="02020603050405020304"/>
                <a:cs typeface="Times New Roman" panose="02020603050405020304"/>
              </a:rPr>
              <a:t>РАСПИСАНИЕ</a:t>
            </a:r>
            <a:r>
              <a:rPr sz="3300" spc="-233" dirty="0">
                <a:latin typeface="Times New Roman" panose="02020603050405020304"/>
                <a:cs typeface="Times New Roman" panose="02020603050405020304"/>
              </a:rPr>
              <a:t> </a:t>
            </a:r>
            <a:r>
              <a:rPr sz="3300" spc="-75" dirty="0">
                <a:latin typeface="Times New Roman" panose="02020603050405020304"/>
                <a:cs typeface="Times New Roman" panose="02020603050405020304"/>
              </a:rPr>
              <a:t>ЕГЭ</a:t>
            </a:r>
            <a:endParaRPr sz="3300" dirty="0">
              <a:latin typeface="Times New Roman" panose="02020603050405020304"/>
              <a:cs typeface="Times New Roman" panose="02020603050405020304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638937" y="2086546"/>
            <a:ext cx="2455164" cy="97726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8" name="object 8"/>
          <p:cNvSpPr/>
          <p:nvPr/>
        </p:nvSpPr>
        <p:spPr>
          <a:xfrm>
            <a:off x="1043560" y="2062543"/>
            <a:ext cx="1693925" cy="95554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9" name="object 9"/>
          <p:cNvSpPr/>
          <p:nvPr/>
        </p:nvSpPr>
        <p:spPr>
          <a:xfrm>
            <a:off x="674693" y="2107215"/>
            <a:ext cx="2383593" cy="905828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10" name="object 10"/>
          <p:cNvSpPr/>
          <p:nvPr/>
        </p:nvSpPr>
        <p:spPr>
          <a:xfrm>
            <a:off x="674694" y="2107215"/>
            <a:ext cx="2383631" cy="905828"/>
          </a:xfrm>
          <a:custGeom>
            <a:avLst/>
            <a:gdLst/>
            <a:ahLst/>
            <a:cxnLst/>
            <a:rect l="l" t="t" r="r" b="b"/>
            <a:pathLst>
              <a:path w="3178175" h="1207770">
                <a:moveTo>
                  <a:pt x="0" y="201295"/>
                </a:moveTo>
                <a:lnTo>
                  <a:pt x="5316" y="155114"/>
                </a:lnTo>
                <a:lnTo>
                  <a:pt x="20461" y="112735"/>
                </a:lnTo>
                <a:lnTo>
                  <a:pt x="44226" y="75361"/>
                </a:lnTo>
                <a:lnTo>
                  <a:pt x="75401" y="44197"/>
                </a:lnTo>
                <a:lnTo>
                  <a:pt x="112779" y="20445"/>
                </a:lnTo>
                <a:lnTo>
                  <a:pt x="155150" y="5312"/>
                </a:lnTo>
                <a:lnTo>
                  <a:pt x="201307" y="0"/>
                </a:lnTo>
                <a:lnTo>
                  <a:pt x="2976829" y="0"/>
                </a:lnTo>
                <a:lnTo>
                  <a:pt x="3022969" y="5312"/>
                </a:lnTo>
                <a:lnTo>
                  <a:pt x="3065333" y="20445"/>
                </a:lnTo>
                <a:lnTo>
                  <a:pt x="3102709" y="44197"/>
                </a:lnTo>
                <a:lnTo>
                  <a:pt x="3133887" y="75361"/>
                </a:lnTo>
                <a:lnTo>
                  <a:pt x="3157656" y="112735"/>
                </a:lnTo>
                <a:lnTo>
                  <a:pt x="3172805" y="155114"/>
                </a:lnTo>
                <a:lnTo>
                  <a:pt x="3178124" y="201295"/>
                </a:lnTo>
                <a:lnTo>
                  <a:pt x="3178124" y="1006475"/>
                </a:lnTo>
                <a:lnTo>
                  <a:pt x="3172805" y="1052615"/>
                </a:lnTo>
                <a:lnTo>
                  <a:pt x="3157656" y="1094978"/>
                </a:lnTo>
                <a:lnTo>
                  <a:pt x="3133887" y="1132354"/>
                </a:lnTo>
                <a:lnTo>
                  <a:pt x="3102709" y="1163532"/>
                </a:lnTo>
                <a:lnTo>
                  <a:pt x="3065333" y="1187301"/>
                </a:lnTo>
                <a:lnTo>
                  <a:pt x="3022969" y="1202451"/>
                </a:lnTo>
                <a:lnTo>
                  <a:pt x="2976829" y="1207770"/>
                </a:lnTo>
                <a:lnTo>
                  <a:pt x="201307" y="1207770"/>
                </a:lnTo>
                <a:lnTo>
                  <a:pt x="155150" y="1202451"/>
                </a:lnTo>
                <a:lnTo>
                  <a:pt x="112779" y="1187301"/>
                </a:lnTo>
                <a:lnTo>
                  <a:pt x="75401" y="1163532"/>
                </a:lnTo>
                <a:lnTo>
                  <a:pt x="44226" y="1132354"/>
                </a:lnTo>
                <a:lnTo>
                  <a:pt x="20461" y="1094978"/>
                </a:lnTo>
                <a:lnTo>
                  <a:pt x="5316" y="1052615"/>
                </a:lnTo>
                <a:lnTo>
                  <a:pt x="0" y="1006475"/>
                </a:lnTo>
                <a:lnTo>
                  <a:pt x="0" y="201295"/>
                </a:lnTo>
                <a:close/>
              </a:path>
            </a:pathLst>
          </a:custGeom>
          <a:ln w="9525">
            <a:solidFill>
              <a:srgbClr val="214856"/>
            </a:solidFill>
          </a:ln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11" name="object 11"/>
          <p:cNvSpPr txBox="1"/>
          <p:nvPr/>
        </p:nvSpPr>
        <p:spPr>
          <a:xfrm>
            <a:off x="742951" y="2124609"/>
            <a:ext cx="2285999" cy="840615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algn="ctr">
              <a:spcBef>
                <a:spcPts val="75"/>
              </a:spcBef>
            </a:pPr>
            <a:r>
              <a:rPr u="sng" spc="-450" dirty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Times New Roman" panose="02020603050405020304"/>
                <a:cs typeface="Times New Roman" panose="02020603050405020304"/>
              </a:rPr>
              <a:t> </a:t>
            </a:r>
            <a:r>
              <a:rPr b="1" u="sng" spc="-217" dirty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Arial" panose="020B0604020202020204"/>
                <a:cs typeface="Arial" panose="020B0604020202020204"/>
              </a:rPr>
              <a:t>ДОСРОЧНЫЙ</a:t>
            </a:r>
            <a:endParaRPr u="sng" dirty="0">
              <a:latin typeface="Arial" panose="020B0604020202020204"/>
              <a:cs typeface="Arial" panose="020B0604020202020204"/>
            </a:endParaRPr>
          </a:p>
          <a:p>
            <a:pPr algn="ctr">
              <a:lnSpc>
                <a:spcPct val="100000"/>
              </a:lnSpc>
            </a:pPr>
            <a:r>
              <a:rPr u="sng" spc="-450" dirty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Times New Roman" panose="02020603050405020304"/>
                <a:cs typeface="Times New Roman" panose="02020603050405020304"/>
              </a:rPr>
              <a:t> </a:t>
            </a:r>
            <a:r>
              <a:rPr b="1" u="sng" spc="-195" dirty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Arial" panose="020B0604020202020204"/>
                <a:cs typeface="Arial" panose="020B0604020202020204"/>
              </a:rPr>
              <a:t>ПЕРИОД</a:t>
            </a:r>
            <a:endParaRPr u="sng" dirty="0">
              <a:latin typeface="Arial" panose="020B0604020202020204"/>
              <a:cs typeface="Arial" panose="020B0604020202020204"/>
            </a:endParaRPr>
          </a:p>
          <a:p>
            <a:pPr marL="1270" algn="ctr"/>
            <a:r>
              <a:rPr b="1" i="1" spc="-101" dirty="0">
                <a:latin typeface="Trebuchet MS" panose="020B0603020202020204"/>
                <a:cs typeface="Trebuchet MS" panose="020B0603020202020204"/>
              </a:rPr>
              <a:t>(</a:t>
            </a:r>
            <a:r>
              <a:rPr lang="ru-RU" b="1" i="1" spc="-101" dirty="0">
                <a:latin typeface="Trebuchet MS" panose="020B0603020202020204"/>
                <a:cs typeface="Trebuchet MS" panose="020B0603020202020204"/>
              </a:rPr>
              <a:t>март-апрель</a:t>
            </a:r>
            <a:r>
              <a:rPr b="1" i="1" spc="-101" dirty="0">
                <a:latin typeface="Trebuchet MS" panose="020B0603020202020204"/>
                <a:cs typeface="Trebuchet MS" panose="020B0603020202020204"/>
              </a:rPr>
              <a:t>)</a:t>
            </a:r>
            <a:endParaRPr dirty="0">
              <a:latin typeface="Trebuchet MS" panose="020B0603020202020204"/>
              <a:cs typeface="Trebuchet MS" panose="020B0603020202020204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3771900" y="2117410"/>
            <a:ext cx="2447163" cy="946403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13" name="object 13"/>
          <p:cNvSpPr/>
          <p:nvPr/>
        </p:nvSpPr>
        <p:spPr>
          <a:xfrm>
            <a:off x="4251961" y="2078546"/>
            <a:ext cx="1591055" cy="955548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14" name="object 14"/>
          <p:cNvSpPr/>
          <p:nvPr/>
        </p:nvSpPr>
        <p:spPr>
          <a:xfrm>
            <a:off x="3807049" y="2138077"/>
            <a:ext cx="2376296" cy="874967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15" name="object 15"/>
          <p:cNvSpPr/>
          <p:nvPr/>
        </p:nvSpPr>
        <p:spPr>
          <a:xfrm>
            <a:off x="3807047" y="2138077"/>
            <a:ext cx="2376488" cy="875348"/>
          </a:xfrm>
          <a:custGeom>
            <a:avLst/>
            <a:gdLst/>
            <a:ahLst/>
            <a:cxnLst/>
            <a:rect l="l" t="t" r="r" b="b"/>
            <a:pathLst>
              <a:path w="3168650" h="1167130">
                <a:moveTo>
                  <a:pt x="0" y="194437"/>
                </a:moveTo>
                <a:lnTo>
                  <a:pt x="5132" y="149876"/>
                </a:lnTo>
                <a:lnTo>
                  <a:pt x="19752" y="108958"/>
                </a:lnTo>
                <a:lnTo>
                  <a:pt x="42697" y="72855"/>
                </a:lnTo>
                <a:lnTo>
                  <a:pt x="72802" y="42737"/>
                </a:lnTo>
                <a:lnTo>
                  <a:pt x="108903" y="19774"/>
                </a:lnTo>
                <a:lnTo>
                  <a:pt x="149836" y="5138"/>
                </a:lnTo>
                <a:lnTo>
                  <a:pt x="194437" y="0"/>
                </a:lnTo>
                <a:lnTo>
                  <a:pt x="2973959" y="0"/>
                </a:lnTo>
                <a:lnTo>
                  <a:pt x="3018519" y="5138"/>
                </a:lnTo>
                <a:lnTo>
                  <a:pt x="3059437" y="19774"/>
                </a:lnTo>
                <a:lnTo>
                  <a:pt x="3095540" y="42737"/>
                </a:lnTo>
                <a:lnTo>
                  <a:pt x="3125658" y="72855"/>
                </a:lnTo>
                <a:lnTo>
                  <a:pt x="3148621" y="108958"/>
                </a:lnTo>
                <a:lnTo>
                  <a:pt x="3163257" y="149876"/>
                </a:lnTo>
                <a:lnTo>
                  <a:pt x="3168395" y="194437"/>
                </a:lnTo>
                <a:lnTo>
                  <a:pt x="3168395" y="972185"/>
                </a:lnTo>
                <a:lnTo>
                  <a:pt x="3163257" y="1016785"/>
                </a:lnTo>
                <a:lnTo>
                  <a:pt x="3148621" y="1057718"/>
                </a:lnTo>
                <a:lnTo>
                  <a:pt x="3125658" y="1093819"/>
                </a:lnTo>
                <a:lnTo>
                  <a:pt x="3095540" y="1123924"/>
                </a:lnTo>
                <a:lnTo>
                  <a:pt x="3059437" y="1146869"/>
                </a:lnTo>
                <a:lnTo>
                  <a:pt x="3018519" y="1161489"/>
                </a:lnTo>
                <a:lnTo>
                  <a:pt x="2973959" y="1166622"/>
                </a:lnTo>
                <a:lnTo>
                  <a:pt x="194437" y="1166622"/>
                </a:lnTo>
                <a:lnTo>
                  <a:pt x="149836" y="1161489"/>
                </a:lnTo>
                <a:lnTo>
                  <a:pt x="108903" y="1146869"/>
                </a:lnTo>
                <a:lnTo>
                  <a:pt x="72802" y="1123924"/>
                </a:lnTo>
                <a:lnTo>
                  <a:pt x="42697" y="1093819"/>
                </a:lnTo>
                <a:lnTo>
                  <a:pt x="19752" y="1057718"/>
                </a:lnTo>
                <a:lnTo>
                  <a:pt x="5132" y="1016785"/>
                </a:lnTo>
                <a:lnTo>
                  <a:pt x="0" y="972185"/>
                </a:lnTo>
                <a:lnTo>
                  <a:pt x="0" y="194437"/>
                </a:lnTo>
                <a:close/>
              </a:path>
            </a:pathLst>
          </a:custGeom>
          <a:ln w="9524">
            <a:solidFill>
              <a:srgbClr val="214856"/>
            </a:solidFill>
          </a:ln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16" name="object 16"/>
          <p:cNvSpPr txBox="1"/>
          <p:nvPr/>
        </p:nvSpPr>
        <p:spPr>
          <a:xfrm>
            <a:off x="4411124" y="2140078"/>
            <a:ext cx="1169194" cy="840615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algn="ctr">
              <a:spcBef>
                <a:spcPts val="75"/>
              </a:spcBef>
            </a:pPr>
            <a:r>
              <a:rPr u="heavy" spc="-446" dirty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Times New Roman" panose="02020603050405020304"/>
                <a:cs typeface="Times New Roman" panose="02020603050405020304"/>
              </a:rPr>
              <a:t> </a:t>
            </a:r>
            <a:r>
              <a:rPr b="1" u="sng" spc="-210" dirty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Arial" panose="020B0604020202020204"/>
                <a:cs typeface="Arial" panose="020B0604020202020204"/>
              </a:rPr>
              <a:t>ОСНОВНОЙ</a:t>
            </a:r>
            <a:endParaRPr u="sng" dirty="0">
              <a:latin typeface="Arial" panose="020B0604020202020204"/>
              <a:cs typeface="Arial" panose="020B0604020202020204"/>
            </a:endParaRPr>
          </a:p>
          <a:p>
            <a:pPr algn="ctr">
              <a:lnSpc>
                <a:spcPct val="100000"/>
              </a:lnSpc>
            </a:pPr>
            <a:r>
              <a:rPr u="sng" spc="-446" dirty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Times New Roman" panose="02020603050405020304"/>
                <a:cs typeface="Times New Roman" panose="02020603050405020304"/>
              </a:rPr>
              <a:t> </a:t>
            </a:r>
            <a:r>
              <a:rPr b="1" u="sng" spc="-195" dirty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Arial" panose="020B0604020202020204"/>
                <a:cs typeface="Arial" panose="020B0604020202020204"/>
              </a:rPr>
              <a:t>ПЕРИОД</a:t>
            </a:r>
            <a:endParaRPr u="sng" dirty="0">
              <a:latin typeface="Arial" panose="020B0604020202020204"/>
              <a:cs typeface="Arial" panose="020B0604020202020204"/>
            </a:endParaRPr>
          </a:p>
          <a:p>
            <a:pPr algn="ctr">
              <a:lnSpc>
                <a:spcPct val="100000"/>
              </a:lnSpc>
            </a:pPr>
            <a:r>
              <a:rPr b="1" i="1" spc="-94" dirty="0">
                <a:latin typeface="Trebuchet MS" panose="020B0603020202020204"/>
                <a:cs typeface="Trebuchet MS" panose="020B0603020202020204"/>
              </a:rPr>
              <a:t>(май-июль)</a:t>
            </a:r>
            <a:endParaRPr dirty="0">
              <a:latin typeface="Trebuchet MS" panose="020B0603020202020204"/>
              <a:cs typeface="Trebuchet MS" panose="020B0603020202020204"/>
            </a:endParaRPr>
          </a:p>
        </p:txBody>
      </p:sp>
      <p:sp>
        <p:nvSpPr>
          <p:cNvPr id="17" name="object 17"/>
          <p:cNvSpPr/>
          <p:nvPr/>
        </p:nvSpPr>
        <p:spPr>
          <a:xfrm>
            <a:off x="2151125" y="3307271"/>
            <a:ext cx="2455164" cy="1097280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18" name="object 18"/>
          <p:cNvSpPr/>
          <p:nvPr/>
        </p:nvSpPr>
        <p:spPr>
          <a:xfrm>
            <a:off x="2207133" y="3343846"/>
            <a:ext cx="2390013" cy="955548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19" name="object 19"/>
          <p:cNvSpPr/>
          <p:nvPr/>
        </p:nvSpPr>
        <p:spPr>
          <a:xfrm>
            <a:off x="2186846" y="3327845"/>
            <a:ext cx="2383535" cy="1026099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20" name="object 20"/>
          <p:cNvSpPr/>
          <p:nvPr/>
        </p:nvSpPr>
        <p:spPr>
          <a:xfrm>
            <a:off x="2186846" y="3327846"/>
            <a:ext cx="2383631" cy="1026319"/>
          </a:xfrm>
          <a:custGeom>
            <a:avLst/>
            <a:gdLst/>
            <a:ahLst/>
            <a:cxnLst/>
            <a:rect l="l" t="t" r="r" b="b"/>
            <a:pathLst>
              <a:path w="3178175" h="1368425">
                <a:moveTo>
                  <a:pt x="0" y="227965"/>
                </a:moveTo>
                <a:lnTo>
                  <a:pt x="4633" y="182034"/>
                </a:lnTo>
                <a:lnTo>
                  <a:pt x="17922" y="139249"/>
                </a:lnTo>
                <a:lnTo>
                  <a:pt x="38951" y="100527"/>
                </a:lnTo>
                <a:lnTo>
                  <a:pt x="66801" y="66786"/>
                </a:lnTo>
                <a:lnTo>
                  <a:pt x="100558" y="38944"/>
                </a:lnTo>
                <a:lnTo>
                  <a:pt x="139303" y="17920"/>
                </a:lnTo>
                <a:lnTo>
                  <a:pt x="182119" y="4633"/>
                </a:lnTo>
                <a:lnTo>
                  <a:pt x="228092" y="0"/>
                </a:lnTo>
                <a:lnTo>
                  <a:pt x="2950083" y="0"/>
                </a:lnTo>
                <a:lnTo>
                  <a:pt x="2996049" y="4633"/>
                </a:lnTo>
                <a:lnTo>
                  <a:pt x="3038852" y="17920"/>
                </a:lnTo>
                <a:lnTo>
                  <a:pt x="3077576" y="38944"/>
                </a:lnTo>
                <a:lnTo>
                  <a:pt x="3111309" y="66786"/>
                </a:lnTo>
                <a:lnTo>
                  <a:pt x="3139136" y="100527"/>
                </a:lnTo>
                <a:lnTo>
                  <a:pt x="3160144" y="139249"/>
                </a:lnTo>
                <a:lnTo>
                  <a:pt x="3173419" y="182034"/>
                </a:lnTo>
                <a:lnTo>
                  <a:pt x="3178047" y="227965"/>
                </a:lnTo>
                <a:lnTo>
                  <a:pt x="3178047" y="1140104"/>
                </a:lnTo>
                <a:lnTo>
                  <a:pt x="3173419" y="1186062"/>
                </a:lnTo>
                <a:lnTo>
                  <a:pt x="3160144" y="1228867"/>
                </a:lnTo>
                <a:lnTo>
                  <a:pt x="3139136" y="1267601"/>
                </a:lnTo>
                <a:lnTo>
                  <a:pt x="3111309" y="1301348"/>
                </a:lnTo>
                <a:lnTo>
                  <a:pt x="3077576" y="1329191"/>
                </a:lnTo>
                <a:lnTo>
                  <a:pt x="3038852" y="1350214"/>
                </a:lnTo>
                <a:lnTo>
                  <a:pt x="2996049" y="1363500"/>
                </a:lnTo>
                <a:lnTo>
                  <a:pt x="2950083" y="1368132"/>
                </a:lnTo>
                <a:lnTo>
                  <a:pt x="228092" y="1368132"/>
                </a:lnTo>
                <a:lnTo>
                  <a:pt x="182119" y="1363500"/>
                </a:lnTo>
                <a:lnTo>
                  <a:pt x="139303" y="1350214"/>
                </a:lnTo>
                <a:lnTo>
                  <a:pt x="100558" y="1329191"/>
                </a:lnTo>
                <a:lnTo>
                  <a:pt x="66801" y="1301348"/>
                </a:lnTo>
                <a:lnTo>
                  <a:pt x="38951" y="1267601"/>
                </a:lnTo>
                <a:lnTo>
                  <a:pt x="17922" y="1228867"/>
                </a:lnTo>
                <a:lnTo>
                  <a:pt x="4633" y="1186062"/>
                </a:lnTo>
                <a:lnTo>
                  <a:pt x="0" y="1140104"/>
                </a:lnTo>
                <a:lnTo>
                  <a:pt x="0" y="227965"/>
                </a:lnTo>
                <a:close/>
              </a:path>
            </a:pathLst>
          </a:custGeom>
          <a:ln w="9525">
            <a:solidFill>
              <a:srgbClr val="214856"/>
            </a:solidFill>
          </a:ln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21" name="object 21"/>
          <p:cNvSpPr txBox="1"/>
          <p:nvPr/>
        </p:nvSpPr>
        <p:spPr>
          <a:xfrm>
            <a:off x="2367250" y="3405875"/>
            <a:ext cx="2021681" cy="840615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algn="ctr">
              <a:spcBef>
                <a:spcPts val="75"/>
              </a:spcBef>
            </a:pPr>
            <a:r>
              <a:rPr u="heavy" spc="-446" dirty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Times New Roman" panose="02020603050405020304"/>
                <a:cs typeface="Times New Roman" panose="02020603050405020304"/>
              </a:rPr>
              <a:t> </a:t>
            </a:r>
            <a:r>
              <a:rPr b="1" u="sng" spc="-195" dirty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Arial" panose="020B0604020202020204"/>
                <a:cs typeface="Arial" panose="020B0604020202020204"/>
              </a:rPr>
              <a:t>ДОПОЛНИТЕЛЬНЫЙ</a:t>
            </a:r>
            <a:endParaRPr u="sng" dirty="0">
              <a:latin typeface="Arial" panose="020B0604020202020204"/>
              <a:cs typeface="Arial" panose="020B0604020202020204"/>
            </a:endParaRPr>
          </a:p>
          <a:p>
            <a:pPr marL="1270" algn="ctr"/>
            <a:r>
              <a:rPr u="sng" spc="-446" dirty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Times New Roman" panose="02020603050405020304"/>
                <a:cs typeface="Times New Roman" panose="02020603050405020304"/>
              </a:rPr>
              <a:t> </a:t>
            </a:r>
            <a:r>
              <a:rPr b="1" u="sng" spc="-195" dirty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Arial" panose="020B0604020202020204"/>
                <a:cs typeface="Arial" panose="020B0604020202020204"/>
              </a:rPr>
              <a:t>ПЕРИОД</a:t>
            </a:r>
            <a:endParaRPr u="sng" dirty="0">
              <a:latin typeface="Arial" panose="020B0604020202020204"/>
              <a:cs typeface="Arial" panose="020B0604020202020204"/>
            </a:endParaRPr>
          </a:p>
          <a:p>
            <a:pPr marL="1270" algn="ctr"/>
            <a:r>
              <a:rPr b="1" i="1" spc="-105" dirty="0">
                <a:latin typeface="Trebuchet MS" panose="020B0603020202020204"/>
                <a:cs typeface="Trebuchet MS" panose="020B0603020202020204"/>
              </a:rPr>
              <a:t>(сентябрь)</a:t>
            </a:r>
            <a:endParaRPr dirty="0">
              <a:latin typeface="Trebuchet MS" panose="020B0603020202020204"/>
              <a:cs typeface="Trebuchet MS" panose="020B0603020202020204"/>
            </a:endParaRPr>
          </a:p>
        </p:txBody>
      </p:sp>
      <p:pic>
        <p:nvPicPr>
          <p:cNvPr id="24" name="Picture 2" descr="C:\Users\Оксана\Desktop\thumb_ege.pn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323888" y="99223"/>
            <a:ext cx="1521068" cy="72092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885950" y="330418"/>
            <a:ext cx="4914899" cy="333264"/>
          </a:xfrm>
          <a:prstGeom prst="rect">
            <a:avLst/>
          </a:prstGeom>
        </p:spPr>
        <p:txBody>
          <a:bodyPr vert="horz" wrap="square" lIns="0" tIns="10001" rIns="0" bIns="0" rtlCol="0">
            <a:spAutoFit/>
          </a:bodyPr>
          <a:lstStyle/>
          <a:p>
            <a:pPr marL="9525">
              <a:spcBef>
                <a:spcPts val="80"/>
              </a:spcBef>
            </a:pPr>
            <a:r>
              <a:rPr lang="ru-RU" sz="2100" dirty="0"/>
              <a:t>ПРОЕКТ РАСПИСАНИЯ ЕГЭ 2025</a:t>
            </a:r>
            <a:endParaRPr sz="2100" dirty="0"/>
          </a:p>
        </p:txBody>
      </p:sp>
      <p:sp>
        <p:nvSpPr>
          <p:cNvPr id="6" name="object 6"/>
          <p:cNvSpPr/>
          <p:nvPr/>
        </p:nvSpPr>
        <p:spPr>
          <a:xfrm>
            <a:off x="5017769" y="1151573"/>
            <a:ext cx="657225" cy="688086"/>
          </a:xfrm>
          <a:prstGeom prst="rect">
            <a:avLst/>
          </a:prstGeom>
          <a:blipFill>
            <a:blip r:embed="rId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350"/>
          </a:p>
        </p:txBody>
      </p:sp>
      <p:pic>
        <p:nvPicPr>
          <p:cNvPr id="17" name="Picture 2" descr="C:\Users\Оксана\Desktop\thumb_ege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79177"/>
            <a:ext cx="1521068" cy="720924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278519" y="971550"/>
            <a:ext cx="3886200" cy="36240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rgbClr val="FF0000"/>
                </a:solidFill>
              </a:rPr>
              <a:t>23 мая </a:t>
            </a:r>
            <a:r>
              <a:rPr lang="ru-RU" b="1" dirty="0">
                <a:solidFill>
                  <a:schemeClr val="tx2">
                    <a:lumMod val="50000"/>
                  </a:schemeClr>
                </a:solidFill>
              </a:rPr>
              <a:t>— география, литература и химия;</a:t>
            </a:r>
            <a:endParaRPr lang="ru-RU" b="1" dirty="0">
              <a:solidFill>
                <a:schemeClr val="tx2">
                  <a:lumMod val="50000"/>
                </a:schemeClr>
              </a:solidFill>
            </a:endParaRPr>
          </a:p>
          <a:p>
            <a:r>
              <a:rPr lang="ru-RU" b="1" dirty="0">
                <a:solidFill>
                  <a:srgbClr val="FF0000"/>
                </a:solidFill>
              </a:rPr>
              <a:t>28 мая </a:t>
            </a:r>
            <a:r>
              <a:rPr lang="ru-RU" b="1" dirty="0">
                <a:solidFill>
                  <a:schemeClr val="tx2">
                    <a:lumMod val="50000"/>
                  </a:schemeClr>
                </a:solidFill>
              </a:rPr>
              <a:t>— русский язык;</a:t>
            </a:r>
            <a:endParaRPr lang="ru-RU" b="1" dirty="0">
              <a:solidFill>
                <a:schemeClr val="tx2">
                  <a:lumMod val="50000"/>
                </a:schemeClr>
              </a:solidFill>
            </a:endParaRPr>
          </a:p>
          <a:p>
            <a:r>
              <a:rPr lang="ru-RU" b="1" dirty="0">
                <a:solidFill>
                  <a:srgbClr val="FF0000"/>
                </a:solidFill>
              </a:rPr>
              <a:t>31 мая </a:t>
            </a:r>
            <a:r>
              <a:rPr lang="ru-RU" b="1" dirty="0">
                <a:solidFill>
                  <a:schemeClr val="tx2">
                    <a:lumMod val="50000"/>
                  </a:schemeClr>
                </a:solidFill>
              </a:rPr>
              <a:t>— базовая и профильная математика;</a:t>
            </a:r>
            <a:endParaRPr lang="ru-RU" b="1" dirty="0">
              <a:solidFill>
                <a:schemeClr val="tx2">
                  <a:lumMod val="50000"/>
                </a:schemeClr>
              </a:solidFill>
            </a:endParaRPr>
          </a:p>
          <a:p>
            <a:r>
              <a:rPr lang="ru-RU" b="1" dirty="0">
                <a:solidFill>
                  <a:srgbClr val="FF0000"/>
                </a:solidFill>
              </a:rPr>
              <a:t>4 июня </a:t>
            </a:r>
            <a:r>
              <a:rPr lang="ru-RU" b="1" dirty="0">
                <a:solidFill>
                  <a:schemeClr val="tx2">
                    <a:lumMod val="50000"/>
                  </a:schemeClr>
                </a:solidFill>
              </a:rPr>
              <a:t>— обществознание, физика;</a:t>
            </a:r>
            <a:endParaRPr lang="ru-RU" b="1" dirty="0">
              <a:solidFill>
                <a:schemeClr val="tx2">
                  <a:lumMod val="50000"/>
                </a:schemeClr>
              </a:solidFill>
            </a:endParaRPr>
          </a:p>
          <a:p>
            <a:r>
              <a:rPr lang="ru-RU" b="1" dirty="0">
                <a:solidFill>
                  <a:srgbClr val="FF0000"/>
                </a:solidFill>
              </a:rPr>
              <a:t>7 и 8 июня </a:t>
            </a:r>
            <a:r>
              <a:rPr lang="ru-RU" b="1" dirty="0">
                <a:solidFill>
                  <a:schemeClr val="tx2">
                    <a:lumMod val="50000"/>
                  </a:schemeClr>
                </a:solidFill>
              </a:rPr>
              <a:t>— информатика и иностранные языки (устная часть);</a:t>
            </a:r>
            <a:endParaRPr lang="ru-RU" b="1" dirty="0">
              <a:solidFill>
                <a:schemeClr val="tx2">
                  <a:lumMod val="50000"/>
                </a:schemeClr>
              </a:solidFill>
            </a:endParaRPr>
          </a:p>
          <a:p>
            <a:r>
              <a:rPr lang="ru-RU" b="1" dirty="0">
                <a:solidFill>
                  <a:srgbClr val="FF0000"/>
                </a:solidFill>
              </a:rPr>
              <a:t>11 июня </a:t>
            </a:r>
            <a:r>
              <a:rPr lang="ru-RU" b="1" dirty="0">
                <a:solidFill>
                  <a:schemeClr val="tx2">
                    <a:lumMod val="50000"/>
                  </a:schemeClr>
                </a:solidFill>
              </a:rPr>
              <a:t>— биология, история, письменная часть по иностранным языкам;</a:t>
            </a:r>
            <a:endParaRPr lang="ru-RU" b="1" dirty="0">
              <a:solidFill>
                <a:schemeClr val="tx2">
                  <a:lumMod val="50000"/>
                </a:schemeClr>
              </a:solidFill>
            </a:endParaRPr>
          </a:p>
          <a:p>
            <a:r>
              <a:rPr lang="ru-RU" b="1" dirty="0">
                <a:solidFill>
                  <a:srgbClr val="FF0000"/>
                </a:solidFill>
              </a:rPr>
              <a:t>РЕЗЕРВ: с 13 июня по 21 июня</a:t>
            </a:r>
            <a:endParaRPr lang="ru-RU" b="1" dirty="0">
              <a:solidFill>
                <a:srgbClr val="FF0000"/>
              </a:solidFill>
            </a:endParaRPr>
          </a:p>
          <a:p>
            <a:endParaRPr lang="ru-RU" sz="1350" b="1" dirty="0">
              <a:solidFill>
                <a:srgbClr val="FF0000"/>
              </a:solidFill>
            </a:endParaRPr>
          </a:p>
        </p:txBody>
      </p:sp>
      <p:pic>
        <p:nvPicPr>
          <p:cNvPr id="10" name="Picture 2" descr="C:\Users\Оксана\Desktop\raspisanie-ehkzamenov-egeh-v-2024-godu-1-840x42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71950" y="1600200"/>
            <a:ext cx="2457450" cy="1228725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4171952" y="2971801"/>
            <a:ext cx="2457449" cy="12464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500" b="1" dirty="0">
                <a:solidFill>
                  <a:srgbClr val="C00000"/>
                </a:solidFill>
              </a:rPr>
              <a:t>НОВОЕ! </a:t>
            </a:r>
            <a:endParaRPr lang="ru-RU" sz="1500" b="1" dirty="0">
              <a:solidFill>
                <a:srgbClr val="C00000"/>
              </a:solidFill>
            </a:endParaRPr>
          </a:p>
          <a:p>
            <a:pPr algn="ctr"/>
            <a:r>
              <a:rPr lang="ru-RU" sz="1500" b="1" dirty="0">
                <a:solidFill>
                  <a:schemeClr val="tx2">
                    <a:lumMod val="50000"/>
                  </a:schemeClr>
                </a:solidFill>
              </a:rPr>
              <a:t>Выпускники прошлых лет будут пересдавать ЕГЭ только в резервные дни основного периода</a:t>
            </a:r>
            <a:endParaRPr lang="ru-RU" sz="1500" b="1" dirty="0">
              <a:solidFill>
                <a:schemeClr val="tx2">
                  <a:lumMod val="50000"/>
                </a:schemeClr>
              </a:solidFill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885950" y="274431"/>
            <a:ext cx="4914899" cy="333264"/>
          </a:xfrm>
          <a:prstGeom prst="rect">
            <a:avLst/>
          </a:prstGeom>
        </p:spPr>
        <p:txBody>
          <a:bodyPr vert="horz" wrap="square" lIns="0" tIns="10001" rIns="0" bIns="0" rtlCol="0">
            <a:spAutoFit/>
          </a:bodyPr>
          <a:lstStyle/>
          <a:p>
            <a:pPr marL="9525">
              <a:spcBef>
                <a:spcPts val="80"/>
              </a:spcBef>
            </a:pPr>
            <a:r>
              <a:rPr lang="ru-RU" sz="2100" dirty="0"/>
              <a:t>ПРОЕКТ РАСПИСАНИЯ ЕГЭ 2025</a:t>
            </a:r>
            <a:endParaRPr sz="2100" dirty="0"/>
          </a:p>
        </p:txBody>
      </p:sp>
      <p:sp>
        <p:nvSpPr>
          <p:cNvPr id="6" name="object 6"/>
          <p:cNvSpPr/>
          <p:nvPr/>
        </p:nvSpPr>
        <p:spPr>
          <a:xfrm>
            <a:off x="5017769" y="1151573"/>
            <a:ext cx="657225" cy="688086"/>
          </a:xfrm>
          <a:prstGeom prst="rect">
            <a:avLst/>
          </a:prstGeom>
          <a:blipFill>
            <a:blip r:embed="rId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350"/>
          </a:p>
        </p:txBody>
      </p:sp>
      <p:pic>
        <p:nvPicPr>
          <p:cNvPr id="17" name="Picture 2" descr="C:\Users\Оксана\Desktop\thumb_ege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2664" y="79177"/>
            <a:ext cx="1521068" cy="720924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457199" y="908782"/>
            <a:ext cx="3886200" cy="7155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350" b="1" dirty="0">
                <a:solidFill>
                  <a:srgbClr val="FF0000"/>
                </a:solidFill>
              </a:rPr>
              <a:t>РЕЗЕРВ: с 13 июня по 21 июня</a:t>
            </a:r>
            <a:endParaRPr lang="ru-RU" sz="1350" b="1" dirty="0">
              <a:solidFill>
                <a:srgbClr val="FF0000"/>
              </a:solidFill>
            </a:endParaRPr>
          </a:p>
          <a:p>
            <a:endParaRPr lang="ru-RU" sz="1350" b="1" dirty="0">
              <a:solidFill>
                <a:srgbClr val="FF0000"/>
              </a:solidFill>
            </a:endParaRPr>
          </a:p>
          <a:p>
            <a:endParaRPr lang="ru-RU" sz="1350" b="1" dirty="0">
              <a:solidFill>
                <a:srgbClr val="FF0000"/>
              </a:solidFill>
            </a:endParaRPr>
          </a:p>
        </p:txBody>
      </p:sp>
      <p:pic>
        <p:nvPicPr>
          <p:cNvPr id="10" name="Picture 2" descr="C:\Users\Оксана\Desktop\raspisanie-ehkzamenov-egeh-v-2024-godu-1-840x42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71950" y="1600200"/>
            <a:ext cx="2457450" cy="1228725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4171952" y="2971801"/>
            <a:ext cx="2457449" cy="12464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500" b="1" dirty="0">
                <a:solidFill>
                  <a:srgbClr val="C00000"/>
                </a:solidFill>
              </a:rPr>
              <a:t>НОВОЕ! </a:t>
            </a:r>
            <a:endParaRPr lang="ru-RU" sz="1500" b="1" dirty="0">
              <a:solidFill>
                <a:srgbClr val="C00000"/>
              </a:solidFill>
            </a:endParaRPr>
          </a:p>
          <a:p>
            <a:pPr algn="ctr"/>
            <a:r>
              <a:rPr lang="ru-RU" sz="1500" b="1" dirty="0">
                <a:solidFill>
                  <a:schemeClr val="tx2">
                    <a:lumMod val="50000"/>
                  </a:schemeClr>
                </a:solidFill>
              </a:rPr>
              <a:t>Выпускники прошлых лет будут пересдавать ЕГЭ только в резервные дни основного периода</a:t>
            </a:r>
            <a:endParaRPr lang="ru-RU" sz="1500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228599" y="1266572"/>
            <a:ext cx="3886200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rgbClr val="FF0000"/>
                </a:solidFill>
              </a:rPr>
              <a:t>13 июня</a:t>
            </a:r>
            <a:r>
              <a:rPr lang="ru-RU" b="1" dirty="0"/>
              <a:t>  — география, литература, обществознание, физика;</a:t>
            </a:r>
            <a:br>
              <a:rPr lang="ru-RU" b="1" dirty="0"/>
            </a:br>
            <a:r>
              <a:rPr lang="ru-RU" b="1" dirty="0">
                <a:solidFill>
                  <a:srgbClr val="FF0000"/>
                </a:solidFill>
              </a:rPr>
              <a:t>17 июня </a:t>
            </a:r>
            <a:r>
              <a:rPr lang="ru-RU" b="1" dirty="0"/>
              <a:t> — русский язык;</a:t>
            </a:r>
            <a:br>
              <a:rPr lang="ru-RU" b="1" dirty="0"/>
            </a:br>
            <a:r>
              <a:rPr lang="ru-RU" b="1" dirty="0">
                <a:solidFill>
                  <a:srgbClr val="FF0000"/>
                </a:solidFill>
              </a:rPr>
              <a:t>18 июня </a:t>
            </a:r>
            <a:r>
              <a:rPr lang="ru-RU" b="1" dirty="0"/>
              <a:t> — иностранный язык (устная часть), история, химия;</a:t>
            </a:r>
            <a:br>
              <a:rPr lang="ru-RU" b="1" dirty="0"/>
            </a:br>
            <a:r>
              <a:rPr lang="ru-RU" b="1" dirty="0">
                <a:solidFill>
                  <a:srgbClr val="FF0000"/>
                </a:solidFill>
              </a:rPr>
              <a:t>19 июня </a:t>
            </a:r>
            <a:r>
              <a:rPr lang="ru-RU" b="1" dirty="0"/>
              <a:t> — биология, иностранный язык (письменная часть), информатика;</a:t>
            </a:r>
            <a:br>
              <a:rPr lang="ru-RU" b="1" dirty="0"/>
            </a:br>
            <a:r>
              <a:rPr lang="ru-RU" b="1" dirty="0">
                <a:solidFill>
                  <a:srgbClr val="FF0000"/>
                </a:solidFill>
              </a:rPr>
              <a:t>20 июня </a:t>
            </a:r>
            <a:r>
              <a:rPr lang="ru-RU" b="1" dirty="0"/>
              <a:t>— ЕГЭ по математике базового уровня, ЕГЭ по математике профильного уровня;</a:t>
            </a:r>
            <a:br>
              <a:rPr lang="ru-RU" b="1" dirty="0"/>
            </a:br>
            <a:r>
              <a:rPr lang="ru-RU" b="1" dirty="0">
                <a:solidFill>
                  <a:srgbClr val="FF0000"/>
                </a:solidFill>
              </a:rPr>
              <a:t>21 июня </a:t>
            </a:r>
            <a:r>
              <a:rPr lang="ru-RU" b="1" dirty="0"/>
              <a:t> — по всем учебным предметам.</a:t>
            </a:r>
            <a:endParaRPr lang="ru-RU" b="1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Документ" ma:contentTypeID="0x01010009A6620A798C5C4EBFE598734B2B55C3" ma:contentTypeVersion="2" ma:contentTypeDescription="Создание документа." ma:contentTypeScope="" ma:versionID="8c9baf3d7356e7d308b6269f7d95385a">
  <xsd:schema xmlns:xsd="http://www.w3.org/2001/XMLSchema" xmlns:xs="http://www.w3.org/2001/XMLSchema" xmlns:p="http://schemas.microsoft.com/office/2006/metadata/properties" xmlns:ns2="4c48e722-e5ee-4bb4-abb8-2d4075f5b3da" targetNamespace="http://schemas.microsoft.com/office/2006/metadata/properties" ma:root="true" ma:fieldsID="acaa67dec13bfd1f4674971e7a51f229" ns2:_="">
    <xsd:import namespace="4c48e722-e5ee-4bb4-abb8-2d4075f5b3da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  <xsd:element ref="ns2:SharedWithUser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c48e722-e5ee-4bb4-abb8-2d4075f5b3da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Значение идентификатора документа" ma:description="Значение идентификатора документа, присвоенного данному элементу." ma:internalName="_dlc_DocId" ma:readOnly="true">
      <xsd:simpleType>
        <xsd:restriction base="dms:Text"/>
      </xsd:simpleType>
    </xsd:element>
    <xsd:element name="_dlc_DocIdUrl" ma:index="9" nillable="true" ma:displayName="Идентификатор документа" ma:description="Постоянная ссылка на этот документ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Сохранить идентификатор" ma:description="Сохранять идентификатор при добавлении." ma:hidden="true" ma:internalName="_dlc_DocIdPersistId" ma:readOnly="true">
      <xsd:simpleType>
        <xsd:restriction base="dms:Boolean"/>
      </xsd:simpleType>
    </xsd:element>
    <xsd:element name="SharedWithUsers" ma:index="11" nillable="true" ma:displayName="Общий доступ с использованием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Тип контента"/>
        <xsd:element ref="dc:title" minOccurs="0" maxOccurs="1" ma:index="4" ma:displayName="Название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dlc_DocId xmlns="4c48e722-e5ee-4bb4-abb8-2d4075f5b3da">6PQ52NDQUCDJ-269-1638</_dlc_DocId>
    <_dlc_DocIdUrl xmlns="4c48e722-e5ee-4bb4-abb8-2d4075f5b3da">
      <Url>http://www.eduportal44.ru/Manturovo/Sch3/_layouts/15/DocIdRedir.aspx?ID=6PQ52NDQUCDJ-269-1638</Url>
      <Description>6PQ52NDQUCDJ-269-1638</Description>
    </_dlc_DocIdUrl>
  </documentManagement>
</p:properties>
</file>

<file path=customXml/item3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Version=15.0.0.0, Culture=neutral, PublicKeyToken=71e9bce111e9429c</Assembly>
    <Class>Microsoft.Office.DocumentManagement.Internal.DocIdHandler</Class>
    <Data/>
    <Filter/>
  </Receiver>
</spe:Receivers>
</file>

<file path=customXml/item4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2B179B7E-1243-4E79-B99A-C491E1255966}">
  <ds:schemaRefs/>
</ds:datastoreItem>
</file>

<file path=customXml/itemProps2.xml><?xml version="1.0" encoding="utf-8"?>
<ds:datastoreItem xmlns:ds="http://schemas.openxmlformats.org/officeDocument/2006/customXml" ds:itemID="{001A34BB-94FB-4347-999F-08AC662A466B}">
  <ds:schemaRefs/>
</ds:datastoreItem>
</file>

<file path=customXml/itemProps3.xml><?xml version="1.0" encoding="utf-8"?>
<ds:datastoreItem xmlns:ds="http://schemas.openxmlformats.org/officeDocument/2006/customXml" ds:itemID="{720B047A-18F5-45C9-BD76-A541055C0378}">
  <ds:schemaRefs/>
</ds:datastoreItem>
</file>

<file path=customXml/itemProps4.xml><?xml version="1.0" encoding="utf-8"?>
<ds:datastoreItem xmlns:ds="http://schemas.openxmlformats.org/officeDocument/2006/customXml" ds:itemID="{CF360117-1E00-4234-83E3-C83175839897}">
  <ds:schemaRefs/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4871</Words>
  <Application>WPS Presentation</Application>
  <PresentationFormat>Произвольный</PresentationFormat>
  <Paragraphs>308</Paragraphs>
  <Slides>21</Slides>
  <Notes>2</Notes>
  <HiddenSlides>0</HiddenSlides>
  <MMClips>0</MMClips>
  <ScaleCrop>false</ScaleCrop>
  <HeadingPairs>
    <vt:vector size="6" baseType="variant">
      <vt:variant>
        <vt:lpstr>已用的字体</vt:lpstr>
      </vt:variant>
      <vt:variant>
        <vt:i4>12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21</vt:i4>
      </vt:variant>
    </vt:vector>
  </HeadingPairs>
  <TitlesOfParts>
    <vt:vector size="34" baseType="lpstr">
      <vt:lpstr>Arial</vt:lpstr>
      <vt:lpstr>SimSun</vt:lpstr>
      <vt:lpstr>Wingdings</vt:lpstr>
      <vt:lpstr>Georgia</vt:lpstr>
      <vt:lpstr>Times New Roman</vt:lpstr>
      <vt:lpstr>Trebuchet MS</vt:lpstr>
      <vt:lpstr>Wingdings</vt:lpstr>
      <vt:lpstr>Arial</vt:lpstr>
      <vt:lpstr>Calibri</vt:lpstr>
      <vt:lpstr>Microsoft YaHei</vt:lpstr>
      <vt:lpstr>Arial Unicode MS</vt:lpstr>
      <vt:lpstr>Times New Roman</vt:lpstr>
      <vt:lpstr>Office Theme</vt:lpstr>
      <vt:lpstr>PowerPoint 演示文稿</vt:lpstr>
      <vt:lpstr> Приказ Минпросвещения России и Рособрнадзора</vt:lpstr>
      <vt:lpstr>PowerPoint 演示文稿</vt:lpstr>
      <vt:lpstr>PowerPoint 演示文稿</vt:lpstr>
      <vt:lpstr> ИТОГОВОЕ СОЧИНЕНИЕ:</vt:lpstr>
      <vt:lpstr> РЕГИСТРАЦИЯ НА ЕГЭ</vt:lpstr>
      <vt:lpstr>РАСПИСАНИЕ ЕГЭ</vt:lpstr>
      <vt:lpstr>ПРОЕКТ РАСПИСАНИЯ ЕГЭ 2025</vt:lpstr>
      <vt:lpstr>ПРОЕКТ РАСПИСАНИЯ ЕГЭ 2025</vt:lpstr>
      <vt:lpstr>МИНИМАЛЬНОЕ КОЛИЧЕСТВО БАЛЛОВ</vt:lpstr>
      <vt:lpstr> ВРЕМЯ НАПИСАНИЯ ЭКЗАМЕНОВ: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 Как	можно получить дополнительные баллы    (от 1 до 10 баллов)</vt:lpstr>
      <vt:lpstr> МЕДАЛЬ  «За особые успехи в учении»</vt:lpstr>
      <vt:lpstr> Выставление отметок в аттестат</vt:lpstr>
      <vt:lpstr> САЙТЫ В ПОМОЩЬ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kreslavski_ga</dc:creator>
  <cp:lastModifiedBy>ОММ</cp:lastModifiedBy>
  <cp:revision>88</cp:revision>
  <dcterms:created xsi:type="dcterms:W3CDTF">2019-10-15T10:38:00Z</dcterms:created>
  <dcterms:modified xsi:type="dcterms:W3CDTF">2024-12-16T13:43:59Z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2019-09-24T07:00:00Z</vt:filetime>
  </property>
  <property fmtid="{D5CDD505-2E9C-101B-9397-08002B2CF9AE}" pid="3" name="Creator">
    <vt:lpwstr>Microsoft® Office PowerPoint® 2007</vt:lpwstr>
  </property>
  <property fmtid="{D5CDD505-2E9C-101B-9397-08002B2CF9AE}" pid="4" name="LastSaved">
    <vt:filetime>2019-10-15T07:00:00Z</vt:filetime>
  </property>
  <property fmtid="{D5CDD505-2E9C-101B-9397-08002B2CF9AE}" pid="5" name="ContentTypeId">
    <vt:lpwstr>0x01010009A6620A798C5C4EBFE598734B2B55C3</vt:lpwstr>
  </property>
  <property fmtid="{D5CDD505-2E9C-101B-9397-08002B2CF9AE}" pid="6" name="_dlc_DocIdItemGuid">
    <vt:lpwstr>9ac0a693-e839-48ef-b5e8-4f4b14702ebe</vt:lpwstr>
  </property>
  <property fmtid="{D5CDD505-2E9C-101B-9397-08002B2CF9AE}" pid="7" name="ICV">
    <vt:lpwstr>B494698525584A07A7DD6B9E1D5BBC8E_13</vt:lpwstr>
  </property>
  <property fmtid="{D5CDD505-2E9C-101B-9397-08002B2CF9AE}" pid="8" name="KSOProductBuildVer">
    <vt:lpwstr>1049-12.2.0.19307</vt:lpwstr>
  </property>
</Properties>
</file>